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notesMasterIdLst>
    <p:notesMasterId r:id="rId63"/>
  </p:notesMasterIdLst>
  <p:sldIdLst>
    <p:sldId id="256" r:id="rId2"/>
    <p:sldId id="257" r:id="rId3"/>
    <p:sldId id="264" r:id="rId4"/>
    <p:sldId id="265" r:id="rId5"/>
    <p:sldId id="319" r:id="rId6"/>
    <p:sldId id="266" r:id="rId7"/>
    <p:sldId id="267" r:id="rId8"/>
    <p:sldId id="269" r:id="rId9"/>
    <p:sldId id="268" r:id="rId10"/>
    <p:sldId id="270" r:id="rId11"/>
    <p:sldId id="271" r:id="rId12"/>
    <p:sldId id="272" r:id="rId13"/>
    <p:sldId id="273" r:id="rId14"/>
    <p:sldId id="274" r:id="rId15"/>
    <p:sldId id="280" r:id="rId16"/>
    <p:sldId id="279" r:id="rId17"/>
    <p:sldId id="278" r:id="rId18"/>
    <p:sldId id="277" r:id="rId19"/>
    <p:sldId id="276" r:id="rId20"/>
    <p:sldId id="275" r:id="rId21"/>
    <p:sldId id="324" r:id="rId22"/>
    <p:sldId id="284" r:id="rId23"/>
    <p:sldId id="294" r:id="rId24"/>
    <p:sldId id="293" r:id="rId25"/>
    <p:sldId id="323" r:id="rId26"/>
    <p:sldId id="292" r:id="rId27"/>
    <p:sldId id="291" r:id="rId28"/>
    <p:sldId id="290" r:id="rId29"/>
    <p:sldId id="289" r:id="rId30"/>
    <p:sldId id="288" r:id="rId31"/>
    <p:sldId id="287" r:id="rId32"/>
    <p:sldId id="285" r:id="rId33"/>
    <p:sldId id="322" r:id="rId34"/>
    <p:sldId id="300" r:id="rId35"/>
    <p:sldId id="286" r:id="rId36"/>
    <p:sldId id="283" r:id="rId37"/>
    <p:sldId id="299" r:id="rId38"/>
    <p:sldId id="298" r:id="rId39"/>
    <p:sldId id="295" r:id="rId40"/>
    <p:sldId id="296" r:id="rId41"/>
    <p:sldId id="297" r:id="rId42"/>
    <p:sldId id="282" r:id="rId43"/>
    <p:sldId id="306" r:id="rId44"/>
    <p:sldId id="305" r:id="rId45"/>
    <p:sldId id="304" r:id="rId46"/>
    <p:sldId id="303" r:id="rId47"/>
    <p:sldId id="302" r:id="rId48"/>
    <p:sldId id="281" r:id="rId49"/>
    <p:sldId id="311" r:id="rId50"/>
    <p:sldId id="310" r:id="rId51"/>
    <p:sldId id="320" r:id="rId52"/>
    <p:sldId id="309" r:id="rId53"/>
    <p:sldId id="313" r:id="rId54"/>
    <p:sldId id="312" r:id="rId55"/>
    <p:sldId id="308" r:id="rId56"/>
    <p:sldId id="318" r:id="rId57"/>
    <p:sldId id="317" r:id="rId58"/>
    <p:sldId id="316" r:id="rId59"/>
    <p:sldId id="315" r:id="rId60"/>
    <p:sldId id="314" r:id="rId61"/>
    <p:sldId id="307" r:id="rId6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D1541A-C650-47FA-993A-66B4B0B341A4}" type="datetimeFigureOut">
              <a:rPr lang="en-US" smtClean="0"/>
              <a:t>1/16/2024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E03F4E-846B-4550-A661-6CDB8FC2AA87}" type="slidenum">
              <a:rPr lang="en-US" smtClean="0"/>
              <a:t>‹#›</a:t>
            </a:fld>
            <a:endParaRPr lang="en-US"/>
          </a:p>
        </p:txBody>
      </p:sp>
    </p:spTree>
    <p:extLst>
      <p:ext uri="{BB962C8B-B14F-4D97-AF65-F5344CB8AC3E}">
        <p14:creationId xmlns:p14="http://schemas.microsoft.com/office/powerpoint/2010/main" val="2477381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E03F4E-846B-4550-A661-6CDB8FC2AA87}" type="slidenum">
              <a:rPr lang="en-US" smtClean="0"/>
              <a:t>8</a:t>
            </a:fld>
            <a:endParaRPr lang="en-US"/>
          </a:p>
        </p:txBody>
      </p:sp>
    </p:spTree>
    <p:extLst>
      <p:ext uri="{BB962C8B-B14F-4D97-AF65-F5344CB8AC3E}">
        <p14:creationId xmlns:p14="http://schemas.microsoft.com/office/powerpoint/2010/main" val="4191846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671BECB-F813-40B1-BD03-8C90FC709DC0}"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3784323019"/>
      </p:ext>
    </p:extLst>
  </p:cSld>
  <p:clrMapOvr>
    <a:masterClrMapping/>
  </p:clrMapOvr>
  <p:transition spd="slow">
    <p:cover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71BECB-F813-40B1-BD03-8C90FC709DC0}"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1276203799"/>
      </p:ext>
    </p:extLst>
  </p:cSld>
  <p:clrMapOvr>
    <a:masterClrMapping/>
  </p:clrMapOvr>
  <p:transition spd="slow">
    <p:cover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71BECB-F813-40B1-BD03-8C90FC709DC0}"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B4272-5B58-4954-8DFC-9FE2A02125B2}"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564381609"/>
      </p:ext>
    </p:extLst>
  </p:cSld>
  <p:clrMapOvr>
    <a:masterClrMapping/>
  </p:clrMapOvr>
  <p:transition spd="slow">
    <p:cover dir="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71BECB-F813-40B1-BD03-8C90FC709DC0}"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1379470783"/>
      </p:ext>
    </p:extLst>
  </p:cSld>
  <p:clrMapOvr>
    <a:masterClrMapping/>
  </p:clrMapOvr>
  <p:transition spd="slow">
    <p:cover dir="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71BECB-F813-40B1-BD03-8C90FC709DC0}"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B4272-5B58-4954-8DFC-9FE2A02125B2}"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105305529"/>
      </p:ext>
    </p:extLst>
  </p:cSld>
  <p:clrMapOvr>
    <a:masterClrMapping/>
  </p:clrMapOvr>
  <p:transition spd="slow">
    <p:cover dir="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71BECB-F813-40B1-BD03-8C90FC709DC0}"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752860877"/>
      </p:ext>
    </p:extLst>
  </p:cSld>
  <p:clrMapOvr>
    <a:masterClrMapping/>
  </p:clrMapOvr>
  <p:transition spd="slow">
    <p:cover dir="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71BECB-F813-40B1-BD03-8C90FC709DC0}"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1599907724"/>
      </p:ext>
    </p:extLst>
  </p:cSld>
  <p:clrMapOvr>
    <a:masterClrMapping/>
  </p:clrMapOvr>
  <p:transition spd="slow">
    <p:cover dir="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71BECB-F813-40B1-BD03-8C90FC709DC0}"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3335461593"/>
      </p:ext>
    </p:extLst>
  </p:cSld>
  <p:clrMapOvr>
    <a:masterClrMapping/>
  </p:clrMapOvr>
  <p:transition spd="slow">
    <p:cover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71BECB-F813-40B1-BD03-8C90FC709DC0}"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3547201847"/>
      </p:ext>
    </p:extLst>
  </p:cSld>
  <p:clrMapOvr>
    <a:masterClrMapping/>
  </p:clrMapOvr>
  <p:transition spd="slow">
    <p:cover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71BECB-F813-40B1-BD03-8C90FC709DC0}"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1773339443"/>
      </p:ext>
    </p:extLst>
  </p:cSld>
  <p:clrMapOvr>
    <a:masterClrMapping/>
  </p:clrMapOvr>
  <p:transition spd="slow">
    <p:cover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71BECB-F813-40B1-BD03-8C90FC709DC0}"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1853714826"/>
      </p:ext>
    </p:extLst>
  </p:cSld>
  <p:clrMapOvr>
    <a:masterClrMapping/>
  </p:clrMapOvr>
  <p:transition spd="slow">
    <p:cover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71BECB-F813-40B1-BD03-8C90FC709DC0}" type="datetimeFigureOut">
              <a:rPr lang="en-US" smtClean="0"/>
              <a:t>1/16/2024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1426345091"/>
      </p:ext>
    </p:extLst>
  </p:cSld>
  <p:clrMapOvr>
    <a:masterClrMapping/>
  </p:clrMapOvr>
  <p:transition spd="slow">
    <p:cover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71BECB-F813-40B1-BD03-8C90FC709DC0}" type="datetimeFigureOut">
              <a:rPr lang="en-US" smtClean="0"/>
              <a:t>1/16/2024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3217393061"/>
      </p:ext>
    </p:extLst>
  </p:cSld>
  <p:clrMapOvr>
    <a:masterClrMapping/>
  </p:clrMapOvr>
  <p:transition spd="slow">
    <p:cover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71BECB-F813-40B1-BD03-8C90FC709DC0}" type="datetimeFigureOut">
              <a:rPr lang="en-US" smtClean="0"/>
              <a:t>1/16/2024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815936417"/>
      </p:ext>
    </p:extLst>
  </p:cSld>
  <p:clrMapOvr>
    <a:masterClrMapping/>
  </p:clrMapOvr>
  <p:transition spd="slow">
    <p:cover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671BECB-F813-40B1-BD03-8C90FC709DC0}"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3000116472"/>
      </p:ext>
    </p:extLst>
  </p:cSld>
  <p:clrMapOvr>
    <a:masterClrMapping/>
  </p:clrMapOvr>
  <p:transition spd="slow">
    <p:cover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671BECB-F813-40B1-BD03-8C90FC709DC0}"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B4272-5B58-4954-8DFC-9FE2A02125B2}" type="slidenum">
              <a:rPr lang="en-US" smtClean="0"/>
              <a:t>‹#›</a:t>
            </a:fld>
            <a:endParaRPr lang="en-US"/>
          </a:p>
        </p:txBody>
      </p:sp>
    </p:spTree>
    <p:extLst>
      <p:ext uri="{BB962C8B-B14F-4D97-AF65-F5344CB8AC3E}">
        <p14:creationId xmlns:p14="http://schemas.microsoft.com/office/powerpoint/2010/main" val="2788014767"/>
      </p:ext>
    </p:extLst>
  </p:cSld>
  <p:clrMapOvr>
    <a:masterClrMapping/>
  </p:clrMapOvr>
  <p:transition spd="slow">
    <p:cover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1BECB-F813-40B1-BD03-8C90FC709DC0}" type="datetimeFigureOut">
              <a:rPr lang="en-US" smtClean="0"/>
              <a:t>1/16/2024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CDB4272-5B58-4954-8DFC-9FE2A02125B2}" type="slidenum">
              <a:rPr lang="en-US" smtClean="0"/>
              <a:t>‹#›</a:t>
            </a:fld>
            <a:endParaRPr lang="en-US"/>
          </a:p>
        </p:txBody>
      </p:sp>
    </p:spTree>
    <p:extLst>
      <p:ext uri="{BB962C8B-B14F-4D97-AF65-F5344CB8AC3E}">
        <p14:creationId xmlns:p14="http://schemas.microsoft.com/office/powerpoint/2010/main" val="3589646638"/>
      </p:ext>
    </p:extLst>
  </p:cSld>
  <p:clrMap bg1="dk1" tx1="lt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Lst>
  <p:transition spd="slow">
    <p:cover dir="ru"/>
  </p:transition>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531" y="1068103"/>
            <a:ext cx="5372100" cy="2105920"/>
          </a:xfrm>
        </p:spPr>
        <p:txBody>
          <a:bodyPr/>
          <a:lstStyle/>
          <a:p>
            <a:r>
              <a:rPr lang="en-US" sz="6600" b="1" dirty="0"/>
              <a:t>Thanatology</a:t>
            </a:r>
            <a:endParaRPr lang="en-US" sz="6600" dirty="0"/>
          </a:p>
        </p:txBody>
      </p:sp>
      <p:sp>
        <p:nvSpPr>
          <p:cNvPr id="3" name="Subtitle 2"/>
          <p:cNvSpPr>
            <a:spLocks noGrp="1"/>
          </p:cNvSpPr>
          <p:nvPr>
            <p:ph type="subTitle" idx="1"/>
          </p:nvPr>
        </p:nvSpPr>
        <p:spPr>
          <a:xfrm>
            <a:off x="4546473" y="4982818"/>
            <a:ext cx="5819657" cy="1096899"/>
          </a:xfrm>
        </p:spPr>
        <p:txBody>
          <a:bodyPr>
            <a:normAutofit/>
          </a:bodyPr>
          <a:lstStyle/>
          <a:p>
            <a:pPr lvl="0" algn="l">
              <a:spcBef>
                <a:spcPts val="0"/>
              </a:spcBef>
              <a:buClrTx/>
              <a:buSzTx/>
              <a:defRPr/>
            </a:pPr>
            <a:r>
              <a:rPr lang="en-US" sz="4000" b="1" dirty="0">
                <a:solidFill>
                  <a:schemeClr val="accent2">
                    <a:lumMod val="75000"/>
                  </a:schemeClr>
                </a:solidFill>
                <a:effectLst>
                  <a:outerShdw blurRad="38100" dist="38100" dir="2700000" algn="tl">
                    <a:srgbClr val="000000">
                      <a:alpha val="43137"/>
                    </a:srgbClr>
                  </a:outerShdw>
                </a:effectLst>
                <a:latin typeface="Tw Cen MT" panose="020B0602020104020603" pitchFamily="34" charset="0"/>
              </a:rPr>
              <a:t>Asst. Prof. </a:t>
            </a:r>
            <a:r>
              <a:rPr lang="en-US" sz="4000" b="1" dirty="0" err="1">
                <a:solidFill>
                  <a:schemeClr val="accent2">
                    <a:lumMod val="75000"/>
                  </a:schemeClr>
                </a:solidFill>
                <a:effectLst>
                  <a:outerShdw blurRad="38100" dist="38100" dir="2700000" algn="tl">
                    <a:srgbClr val="000000">
                      <a:alpha val="43137"/>
                    </a:srgbClr>
                  </a:outerShdw>
                </a:effectLst>
                <a:latin typeface="Tw Cen MT" panose="020B0602020104020603" pitchFamily="34" charset="0"/>
              </a:rPr>
              <a:t>Živana</a:t>
            </a:r>
            <a:r>
              <a:rPr lang="en-US" sz="4000" b="1" dirty="0">
                <a:solidFill>
                  <a:schemeClr val="accent2">
                    <a:lumMod val="75000"/>
                  </a:schemeClr>
                </a:solidFill>
                <a:effectLst>
                  <a:outerShdw blurRad="38100" dist="38100" dir="2700000" algn="tl">
                    <a:srgbClr val="000000">
                      <a:alpha val="43137"/>
                    </a:srgbClr>
                  </a:outerShdw>
                </a:effectLst>
                <a:latin typeface="Tw Cen MT" panose="020B0602020104020603" pitchFamily="34" charset="0"/>
              </a:rPr>
              <a:t> </a:t>
            </a:r>
            <a:r>
              <a:rPr lang="en-US" sz="4000" b="1" dirty="0" err="1">
                <a:solidFill>
                  <a:schemeClr val="accent2">
                    <a:lumMod val="75000"/>
                  </a:schemeClr>
                </a:solidFill>
                <a:effectLst>
                  <a:outerShdw blurRad="38100" dist="38100" dir="2700000" algn="tl">
                    <a:srgbClr val="000000">
                      <a:alpha val="43137"/>
                    </a:srgbClr>
                  </a:outerShdw>
                </a:effectLst>
                <a:latin typeface="Tw Cen MT" panose="020B0602020104020603" pitchFamily="34" charset="0"/>
              </a:rPr>
              <a:t>Slović</a:t>
            </a:r>
            <a:endParaRPr lang="en-US" sz="4000" b="1" dirty="0">
              <a:solidFill>
                <a:schemeClr val="accent2">
                  <a:lumMod val="75000"/>
                </a:schemeClr>
              </a:solidFill>
              <a:effectLst>
                <a:outerShdw blurRad="38100" dist="38100" dir="2700000" algn="tl">
                  <a:srgbClr val="000000">
                    <a:alpha val="43137"/>
                  </a:srgbClr>
                </a:outerShdw>
              </a:effectLst>
              <a:latin typeface="Tw Cen MT" panose="020B0602020104020603" pitchFamily="34" charset="0"/>
            </a:endParaRPr>
          </a:p>
          <a:p>
            <a:endParaRPr lang="en-US" dirty="0">
              <a:solidFill>
                <a:schemeClr val="accent2">
                  <a:lumMod val="75000"/>
                </a:schemeClr>
              </a:solidFill>
            </a:endParaRPr>
          </a:p>
        </p:txBody>
      </p:sp>
    </p:spTree>
    <p:extLst>
      <p:ext uri="{BB962C8B-B14F-4D97-AF65-F5344CB8AC3E}">
        <p14:creationId xmlns:p14="http://schemas.microsoft.com/office/powerpoint/2010/main" val="890613152"/>
      </p:ext>
    </p:extLst>
  </p:cSld>
  <p:clrMapOvr>
    <a:masterClrMapping/>
  </p:clrMapOvr>
  <p:transition spd="slow">
    <p:cover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pPr algn="just"/>
            <a:r>
              <a:rPr lang="en-US" sz="2400" dirty="0"/>
              <a:t>On the other hand, rigor mortis is incompletely developed in very young and elderly individuals, or in those who are severely exhausted, with consequent weakness of muscles. Some subjects, usually infants, the cachectic, and the aged, may never develop </a:t>
            </a:r>
            <a:r>
              <a:rPr lang="en-US" sz="2400" dirty="0" err="1"/>
              <a:t>recognisable</a:t>
            </a:r>
            <a:r>
              <a:rPr lang="en-US" sz="2400" dirty="0"/>
              <a:t> rigor mortis, because of the feebleness of their muscles. </a:t>
            </a:r>
            <a:r>
              <a:rPr lang="en-US" dirty="0"/>
              <a:t/>
            </a:r>
            <a:br>
              <a:rPr lang="en-US" dirty="0"/>
            </a:br>
            <a:endParaRPr lang="en-US" dirty="0"/>
          </a:p>
        </p:txBody>
      </p:sp>
    </p:spTree>
    <p:extLst>
      <p:ext uri="{BB962C8B-B14F-4D97-AF65-F5344CB8AC3E}">
        <p14:creationId xmlns:p14="http://schemas.microsoft.com/office/powerpoint/2010/main" val="886156296"/>
      </p:ext>
    </p:extLst>
  </p:cSld>
  <p:clrMapOvr>
    <a:masterClrMapping/>
  </p:clrMapOvr>
  <p:transition spd="slow">
    <p:cover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pPr marL="0" indent="0" algn="ctr">
              <a:buNone/>
            </a:pPr>
            <a:r>
              <a:rPr lang="en-US" sz="2400" b="1" dirty="0">
                <a:solidFill>
                  <a:schemeClr val="accent2">
                    <a:lumMod val="75000"/>
                  </a:schemeClr>
                </a:solidFill>
              </a:rPr>
              <a:t>THE BIOCHEMISTRY OF RIGOR MORTIS</a:t>
            </a:r>
          </a:p>
          <a:p>
            <a:pPr algn="just"/>
            <a:endParaRPr lang="sr-Latn-RS" sz="2400" dirty="0" smtClean="0"/>
          </a:p>
          <a:p>
            <a:pPr algn="just"/>
            <a:r>
              <a:rPr lang="en-US" sz="2400" dirty="0" smtClean="0"/>
              <a:t>Rigor </a:t>
            </a:r>
            <a:r>
              <a:rPr lang="en-US" sz="2400" dirty="0"/>
              <a:t>mortis is such a condition in which the muscles of the body become hardened as a result of chemical changes within the muscle. The process is due to the appearance of lactic acid and other byproducts of tissue metabolism. As the acid products accumulate in the muscle, the protoplasm, which is in liquid state in life, becomes sufficiently acid that it gels, making the muscle rigid. </a:t>
            </a:r>
            <a:br>
              <a:rPr lang="en-US" sz="2400" dirty="0"/>
            </a:br>
            <a:endParaRPr lang="en-US" sz="2400" dirty="0"/>
          </a:p>
        </p:txBody>
      </p:sp>
    </p:spTree>
    <p:extLst>
      <p:ext uri="{BB962C8B-B14F-4D97-AF65-F5344CB8AC3E}">
        <p14:creationId xmlns:p14="http://schemas.microsoft.com/office/powerpoint/2010/main" val="2928493607"/>
      </p:ext>
    </p:extLst>
  </p:cSld>
  <p:clrMapOvr>
    <a:masterClrMapping/>
  </p:clrMapOvr>
  <p:transition spd="slow">
    <p:cover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algn="just"/>
            <a:r>
              <a:rPr lang="en-US" sz="2400" dirty="0"/>
              <a:t>The essential contractile substances in muscles are two proteins, actin and myosin. They form a loose physicochemical combination called “</a:t>
            </a:r>
            <a:r>
              <a:rPr lang="en-US" sz="2400" dirty="0" err="1"/>
              <a:t>actomyosin</a:t>
            </a:r>
            <a:r>
              <a:rPr lang="en-US" sz="2400" dirty="0"/>
              <a:t>”. Energy for muscle contraction is obtained by the splitting off of a phosphate complex from adenosine triphosphate (ATP), which then becomes adenosine diphosphate (ADP). </a:t>
            </a:r>
            <a:br>
              <a:rPr lang="en-US" sz="2400" dirty="0"/>
            </a:br>
            <a:endParaRPr lang="sr-Latn-RS" sz="2400" dirty="0" smtClean="0"/>
          </a:p>
          <a:p>
            <a:pPr algn="just"/>
            <a:r>
              <a:rPr lang="en-US" sz="2400" dirty="0" smtClean="0"/>
              <a:t>In </a:t>
            </a:r>
            <a:r>
              <a:rPr lang="en-US" sz="2400" dirty="0"/>
              <a:t>addition to supplying energy, ATP is responsible for the elasticity of the muscle. The lactic acid is leached away back into the bloodstream and is returned to the liver for reconversion into glycogen. All these reactions are anaerobic and can continue after death</a:t>
            </a:r>
            <a:r>
              <a:rPr lang="en-US" sz="2400" dirty="0" smtClean="0"/>
              <a:t>.</a:t>
            </a:r>
            <a:endParaRPr lang="sr-Latn-RS" sz="2400" dirty="0" smtClean="0"/>
          </a:p>
          <a:p>
            <a:pPr marL="0" indent="0" algn="just">
              <a:buNone/>
            </a:pPr>
            <a:r>
              <a:rPr lang="en-US" sz="2400" dirty="0" smtClean="0"/>
              <a:t> </a:t>
            </a:r>
            <a:r>
              <a:rPr lang="en-US" sz="2400" dirty="0"/>
              <a:t/>
            </a:r>
            <a:br>
              <a:rPr lang="en-US" sz="2400" dirty="0"/>
            </a:br>
            <a:endParaRPr lang="en-US" sz="2400" dirty="0"/>
          </a:p>
        </p:txBody>
      </p:sp>
    </p:spTree>
    <p:extLst>
      <p:ext uri="{BB962C8B-B14F-4D97-AF65-F5344CB8AC3E}">
        <p14:creationId xmlns:p14="http://schemas.microsoft.com/office/powerpoint/2010/main" val="3296990569"/>
      </p:ext>
    </p:extLst>
  </p:cSld>
  <p:clrMapOvr>
    <a:masterClrMapping/>
  </p:clrMapOvr>
  <p:transition spd="slow">
    <p:cover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Autofit/>
          </a:bodyPr>
          <a:lstStyle/>
          <a:p>
            <a:pPr marL="0" indent="0" algn="ctr">
              <a:buNone/>
            </a:pPr>
            <a:r>
              <a:rPr lang="en-US" sz="2400" b="1" dirty="0">
                <a:solidFill>
                  <a:schemeClr val="accent2">
                    <a:lumMod val="75000"/>
                  </a:schemeClr>
                </a:solidFill>
              </a:rPr>
              <a:t>RIGOR MORTIS IN OTHER TISSUES</a:t>
            </a:r>
          </a:p>
          <a:p>
            <a:pPr algn="just"/>
            <a:r>
              <a:rPr lang="en-US" sz="2400" dirty="0"/>
              <a:t>Rigor mortis occurs </a:t>
            </a:r>
            <a:r>
              <a:rPr lang="en-US" sz="2400" b="1" dirty="0"/>
              <a:t>in the skeletal muscles</a:t>
            </a:r>
            <a:r>
              <a:rPr lang="en-US" sz="2400" dirty="0"/>
              <a:t>, as well as </a:t>
            </a:r>
            <a:r>
              <a:rPr lang="en-US" sz="2400" b="1" dirty="0"/>
              <a:t>in all muscular tissues and organs</a:t>
            </a:r>
            <a:r>
              <a:rPr lang="en-US" sz="2400" dirty="0"/>
              <a:t>. </a:t>
            </a:r>
            <a:endParaRPr lang="sr-Latn-RS" sz="2400" dirty="0" smtClean="0"/>
          </a:p>
          <a:p>
            <a:pPr algn="just"/>
            <a:r>
              <a:rPr lang="en-US" sz="2400" dirty="0" smtClean="0"/>
              <a:t>The </a:t>
            </a:r>
            <a:r>
              <a:rPr lang="en-US" sz="2400" b="1" dirty="0"/>
              <a:t>iris is affected </a:t>
            </a:r>
            <a:r>
              <a:rPr lang="en-US" sz="2400" dirty="0"/>
              <a:t>so that ante-mortem pupillary constriction or dilatation is modified.</a:t>
            </a:r>
          </a:p>
          <a:p>
            <a:pPr algn="just"/>
            <a:r>
              <a:rPr lang="en-US" sz="2400" dirty="0"/>
              <a:t>In the </a:t>
            </a:r>
            <a:r>
              <a:rPr lang="en-US" sz="2400" b="1" dirty="0"/>
              <a:t>heart</a:t>
            </a:r>
            <a:r>
              <a:rPr lang="en-US" sz="2400" dirty="0"/>
              <a:t>, rigor causes the ventricles to contract, which may be mistaken by the inexperienced pathologist for left ventricular hypertrophy. </a:t>
            </a:r>
            <a:endParaRPr lang="sr-Latn-RS" sz="2400" dirty="0" smtClean="0"/>
          </a:p>
          <a:p>
            <a:pPr algn="just"/>
            <a:r>
              <a:rPr lang="en-US" sz="2400" dirty="0" err="1" smtClean="0"/>
              <a:t>Rigour</a:t>
            </a:r>
            <a:r>
              <a:rPr lang="en-US" sz="2400" dirty="0" smtClean="0"/>
              <a:t> </a:t>
            </a:r>
            <a:r>
              <a:rPr lang="en-US" sz="2400" dirty="0"/>
              <a:t>in the </a:t>
            </a:r>
            <a:r>
              <a:rPr lang="en-US" sz="2400" b="1" dirty="0"/>
              <a:t>erector pili muscles </a:t>
            </a:r>
            <a:r>
              <a:rPr lang="en-US" sz="2400" dirty="0"/>
              <a:t>attached to the hair follicles may cause a </a:t>
            </a:r>
            <a:r>
              <a:rPr lang="en-US" sz="2400" b="1" dirty="0"/>
              <a:t>“goose-flesh” appearance with elevation of the cutaneous hairs</a:t>
            </a:r>
            <a:r>
              <a:rPr lang="en-US" sz="2400" dirty="0"/>
              <a:t>. This may explain the persistent myth that the beard grows after death, though an additional explanation is that post-mortem desiccation and shrinkage of the skin allows the hair to appear more prominent. </a:t>
            </a:r>
            <a:br>
              <a:rPr lang="en-US" sz="2400" dirty="0"/>
            </a:br>
            <a:endParaRPr lang="en-US" sz="2400" dirty="0"/>
          </a:p>
        </p:txBody>
      </p:sp>
    </p:spTree>
    <p:extLst>
      <p:ext uri="{BB962C8B-B14F-4D97-AF65-F5344CB8AC3E}">
        <p14:creationId xmlns:p14="http://schemas.microsoft.com/office/powerpoint/2010/main" val="3342800952"/>
      </p:ext>
    </p:extLst>
  </p:cSld>
  <p:clrMapOvr>
    <a:masterClrMapping/>
  </p:clrMapOvr>
  <p:transition spd="slow">
    <p:cover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6465" y="465993"/>
            <a:ext cx="8596668" cy="6013937"/>
          </a:xfrm>
        </p:spPr>
        <p:txBody>
          <a:bodyPr>
            <a:normAutofit lnSpcReduction="10000"/>
          </a:bodyPr>
          <a:lstStyle/>
          <a:p>
            <a:pPr marL="0" indent="0" algn="ctr">
              <a:buNone/>
            </a:pPr>
            <a:r>
              <a:rPr lang="en-US" sz="2400" b="1" dirty="0">
                <a:solidFill>
                  <a:schemeClr val="accent2">
                    <a:lumMod val="75000"/>
                  </a:schemeClr>
                </a:solidFill>
              </a:rPr>
              <a:t>CADAVERIC SPASM</a:t>
            </a:r>
          </a:p>
          <a:p>
            <a:pPr algn="just"/>
            <a:r>
              <a:rPr lang="en-US" sz="2200" dirty="0"/>
              <a:t>The cadaveric spasm is an exceptional case of rigor mortis. This phenomenon occurs at the moment of death, most commonly causing </a:t>
            </a:r>
            <a:r>
              <a:rPr lang="en-US" sz="2200" b="1" dirty="0"/>
              <a:t>the muscles of the hand to tighten like grip, holding fast anything that may be clutched by the hand</a:t>
            </a:r>
            <a:r>
              <a:rPr lang="en-US" sz="2200" dirty="0"/>
              <a:t>. It seems restricted to those </a:t>
            </a:r>
            <a:r>
              <a:rPr lang="en-US" sz="2200" b="1" dirty="0"/>
              <a:t>deaths that occur in the culmination of intense physical and/or emotional activity</a:t>
            </a:r>
            <a:r>
              <a:rPr lang="en-US" sz="2200" dirty="0"/>
              <a:t>. Until now, there has been no reliable scientific explanation of this instantaneous form of </a:t>
            </a:r>
            <a:r>
              <a:rPr lang="en-US" sz="2200" dirty="0" smtClean="0"/>
              <a:t>rigor</a:t>
            </a:r>
            <a:r>
              <a:rPr lang="en-US" sz="2200" dirty="0"/>
              <a:t>.</a:t>
            </a:r>
          </a:p>
          <a:p>
            <a:pPr algn="just"/>
            <a:r>
              <a:rPr lang="en-US" sz="2200" dirty="0"/>
              <a:t>Most cases of the cadaveric spasm occur in similar circumstances. Namely, it was known to be particularly common on the battlefield among soldiers. In the civilian way of life it is most often seen in victims who fall into water, or slide from a height, or jump some distance down. </a:t>
            </a:r>
            <a:r>
              <a:rPr lang="en-US" sz="2200" b="1" dirty="0"/>
              <a:t>If there is found some clutching in the victim’s hand, it has particular value in confirming that the person was alive at the drowning</a:t>
            </a:r>
            <a:r>
              <a:rPr lang="en-US" sz="2200" dirty="0"/>
              <a:t>, or at the time of the fall. </a:t>
            </a:r>
            <a:br>
              <a:rPr lang="en-US" sz="2200" dirty="0"/>
            </a:br>
            <a:endParaRPr lang="en-US" sz="2200" dirty="0"/>
          </a:p>
        </p:txBody>
      </p:sp>
    </p:spTree>
    <p:extLst>
      <p:ext uri="{BB962C8B-B14F-4D97-AF65-F5344CB8AC3E}">
        <p14:creationId xmlns:p14="http://schemas.microsoft.com/office/powerpoint/2010/main" val="3702654515"/>
      </p:ext>
    </p:extLst>
  </p:cSld>
  <p:clrMapOvr>
    <a:masterClrMapping/>
  </p:clrMapOvr>
  <p:transition spd="slow">
    <p:cover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4026876"/>
          </a:xfrm>
        </p:spPr>
        <p:txBody>
          <a:bodyPr>
            <a:normAutofit/>
          </a:bodyPr>
          <a:lstStyle/>
          <a:p>
            <a:pPr marL="0" indent="0" algn="ctr">
              <a:buNone/>
            </a:pPr>
            <a:r>
              <a:rPr lang="en-US" sz="2400" b="1" i="1" dirty="0">
                <a:solidFill>
                  <a:schemeClr val="accent2">
                    <a:lumMod val="75000"/>
                  </a:schemeClr>
                </a:solidFill>
              </a:rPr>
              <a:t>HYPOSTASIS</a:t>
            </a:r>
          </a:p>
          <a:p>
            <a:pPr algn="just"/>
            <a:r>
              <a:rPr lang="en-US" sz="2400" b="1" i="1" dirty="0"/>
              <a:t>Hypostasis </a:t>
            </a:r>
            <a:r>
              <a:rPr lang="en-US" sz="2400" dirty="0"/>
              <a:t>(</a:t>
            </a:r>
            <a:r>
              <a:rPr lang="en-US" sz="2400" b="1" i="1" dirty="0" err="1"/>
              <a:t>livores</a:t>
            </a:r>
            <a:r>
              <a:rPr lang="en-US" sz="2400" b="1" i="1" dirty="0"/>
              <a:t> mortis</a:t>
            </a:r>
            <a:r>
              <a:rPr lang="en-US" sz="2400" dirty="0"/>
              <a:t>) is a </a:t>
            </a:r>
            <a:r>
              <a:rPr lang="en-US" sz="2400" b="1" dirty="0"/>
              <a:t>bluish-red or purple discoloration of the skin after death, in the dependent parts of the body</a:t>
            </a:r>
            <a:r>
              <a:rPr lang="en-US" sz="2400" dirty="0"/>
              <a:t>. </a:t>
            </a:r>
            <a:r>
              <a:rPr lang="en-US" sz="2400" b="1" dirty="0"/>
              <a:t>Settling of the blood into the blood vessels of the skin </a:t>
            </a:r>
            <a:r>
              <a:rPr lang="en-US" sz="2400" dirty="0"/>
              <a:t>causes hypostasis. It starts shortly after death, when the circulation ceases, the blood stays in circulation bed and settles under the </a:t>
            </a:r>
            <a:r>
              <a:rPr lang="en-US" sz="2400" b="1" dirty="0"/>
              <a:t>influence of gravity to the lowest parts of body</a:t>
            </a:r>
            <a:r>
              <a:rPr lang="en-US" sz="2400" dirty="0" smtClean="0"/>
              <a:t>.</a:t>
            </a:r>
            <a:endParaRPr lang="sr-Latn-RS" sz="2400" dirty="0" smtClean="0"/>
          </a:p>
          <a:p>
            <a:pPr marL="0" indent="0" algn="just">
              <a:buNone/>
            </a:pPr>
            <a:r>
              <a:rPr lang="en-US" sz="2400" dirty="0"/>
              <a:t/>
            </a:r>
            <a:br>
              <a:rPr lang="en-US" sz="2400" dirty="0"/>
            </a:br>
            <a:endParaRPr lang="en-US" sz="2400" dirty="0"/>
          </a:p>
        </p:txBody>
      </p:sp>
    </p:spTree>
    <p:extLst>
      <p:ext uri="{BB962C8B-B14F-4D97-AF65-F5344CB8AC3E}">
        <p14:creationId xmlns:p14="http://schemas.microsoft.com/office/powerpoint/2010/main" val="660125613"/>
      </p:ext>
    </p:extLst>
  </p:cSld>
  <p:clrMapOvr>
    <a:masterClrMapping/>
  </p:clrMapOvr>
  <p:transition spd="slow">
    <p:cover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algn="just"/>
            <a:r>
              <a:rPr lang="en-US" sz="2400" dirty="0"/>
              <a:t>Post-mortem settling of blood is known under a variety of formerly used terms, such as “</a:t>
            </a:r>
            <a:r>
              <a:rPr lang="en-US" sz="2400" dirty="0" err="1"/>
              <a:t>lividity</a:t>
            </a:r>
            <a:r>
              <a:rPr lang="en-US" sz="2400" dirty="0"/>
              <a:t>”, “staining”, or “</a:t>
            </a:r>
            <a:r>
              <a:rPr lang="en-US" sz="2400" dirty="0" err="1"/>
              <a:t>suggillation</a:t>
            </a:r>
            <a:r>
              <a:rPr lang="en-US" sz="2400" dirty="0"/>
              <a:t>”, but the term "hypostasis" is most suitable because it indicates the cause.</a:t>
            </a:r>
          </a:p>
        </p:txBody>
      </p:sp>
      <p:pic>
        <p:nvPicPr>
          <p:cNvPr id="4" name="Picture 6" descr="556-03 03 m mrlje pozadi"/>
          <p:cNvPicPr>
            <a:picLocks noChangeAspect="1" noChangeArrowheads="1"/>
          </p:cNvPicPr>
          <p:nvPr/>
        </p:nvPicPr>
        <p:blipFill>
          <a:blip r:embed="rId2">
            <a:extLst>
              <a:ext uri="{28A0092B-C50C-407E-A947-70E740481C1C}">
                <a14:useLocalDpi xmlns:a14="http://schemas.microsoft.com/office/drawing/2010/main" val="0"/>
              </a:ext>
            </a:extLst>
          </a:blip>
          <a:srcRect l="6961" t="7904"/>
          <a:stretch>
            <a:fillRect/>
          </a:stretch>
        </p:blipFill>
        <p:spPr>
          <a:xfrm>
            <a:off x="2092569" y="2321168"/>
            <a:ext cx="6304086" cy="3950677"/>
          </a:xfrm>
          <a:prstGeom prst="rect">
            <a:avLst/>
          </a:prstGeom>
          <a:effectLst>
            <a:outerShdw dist="107763" dir="2700000" algn="ctr" rotWithShape="0">
              <a:srgbClr val="808080">
                <a:alpha val="50000"/>
              </a:srgbClr>
            </a:outerShdw>
          </a:effectLst>
        </p:spPr>
      </p:pic>
    </p:spTree>
    <p:extLst>
      <p:ext uri="{BB962C8B-B14F-4D97-AF65-F5344CB8AC3E}">
        <p14:creationId xmlns:p14="http://schemas.microsoft.com/office/powerpoint/2010/main" val="292010150"/>
      </p:ext>
    </p:extLst>
  </p:cSld>
  <p:clrMapOvr>
    <a:masterClrMapping/>
  </p:clrMapOvr>
  <p:transition spd="slow">
    <p:cover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pPr marL="0" indent="0" algn="ctr">
              <a:buNone/>
            </a:pPr>
            <a:r>
              <a:rPr lang="en-US" sz="2400" b="1" dirty="0">
                <a:solidFill>
                  <a:schemeClr val="accent2">
                    <a:lumMod val="75000"/>
                  </a:schemeClr>
                </a:solidFill>
              </a:rPr>
              <a:t>THE DISTRIBUTION OF HYPOSTASIS</a:t>
            </a:r>
          </a:p>
          <a:p>
            <a:pPr algn="just"/>
            <a:r>
              <a:rPr lang="en-US" sz="2400" b="1" dirty="0"/>
              <a:t>The distribution of hypostasis depends on the posture of the body after death</a:t>
            </a:r>
            <a:r>
              <a:rPr lang="en-US" sz="2400" dirty="0"/>
              <a:t>. It is the most common when the body is lying on its back, and hypostasis is revealed in posterior parts of the body with a generally horizontal orientation. </a:t>
            </a:r>
            <a:endParaRPr lang="sr-Latn-RS" sz="2400" dirty="0" smtClean="0"/>
          </a:p>
          <a:p>
            <a:pPr algn="just"/>
            <a:r>
              <a:rPr lang="en-US" sz="2400" dirty="0" smtClean="0"/>
              <a:t>Since </a:t>
            </a:r>
            <a:r>
              <a:rPr lang="en-US" sz="2400" dirty="0"/>
              <a:t>it depends on gravity, it will be </a:t>
            </a:r>
            <a:r>
              <a:rPr lang="en-US" sz="2400" b="1" dirty="0"/>
              <a:t>absent and the skin remains pale in anterior or upper areas of the body, as well as in dependent parts where the shoulders, buttocks, and calves are pressed against the supporting surface</a:t>
            </a:r>
            <a:r>
              <a:rPr lang="en-US" sz="2400" dirty="0"/>
              <a:t>. In these areas, the weight produces pressure occluding blood vessels so that settling of the blood is not possible</a:t>
            </a:r>
            <a:r>
              <a:rPr lang="en-US" sz="2400" dirty="0" smtClean="0"/>
              <a:t>.</a:t>
            </a:r>
            <a:endParaRPr lang="en-US" sz="2400" dirty="0"/>
          </a:p>
        </p:txBody>
      </p:sp>
    </p:spTree>
    <p:extLst>
      <p:ext uri="{BB962C8B-B14F-4D97-AF65-F5344CB8AC3E}">
        <p14:creationId xmlns:p14="http://schemas.microsoft.com/office/powerpoint/2010/main" val="1165321254"/>
      </p:ext>
    </p:extLst>
  </p:cSld>
  <p:clrMapOvr>
    <a:masterClrMapping/>
  </p:clrMapOvr>
  <p:transition spd="slow">
    <p:cover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6699412" cy="5469862"/>
          </a:xfrm>
        </p:spPr>
        <p:txBody>
          <a:bodyPr/>
          <a:lstStyle/>
          <a:p>
            <a:pPr algn="just"/>
            <a:r>
              <a:rPr lang="en-US" sz="2400" dirty="0"/>
              <a:t>When the body lies on the side or prone, hypostasis distributes itself correspondingly, with pale pressure areas at the supporting parts. If the body remains vertical after death, as in hanging, hypostasis will be the most marked in the feet, legs and, to a lesser extent, in the hands and distal parts of the arms</a:t>
            </a:r>
            <a:r>
              <a:rPr lang="en-US" sz="2400" dirty="0" smtClean="0"/>
              <a:t>.</a:t>
            </a:r>
            <a:endParaRPr lang="sr-Latn-RS" sz="2400" dirty="0" smtClean="0"/>
          </a:p>
          <a:p>
            <a:pPr marL="0" indent="0" algn="just">
              <a:buNone/>
            </a:pPr>
            <a:r>
              <a:rPr lang="en-US" sz="2400" dirty="0" smtClean="0"/>
              <a:t> </a:t>
            </a:r>
            <a:r>
              <a:rPr lang="en-US" dirty="0"/>
              <a:t/>
            </a:r>
            <a:br>
              <a:rPr lang="en-US" dirty="0"/>
            </a:br>
            <a:endParaRPr lang="en-US" dirty="0"/>
          </a:p>
        </p:txBody>
      </p:sp>
      <p:pic>
        <p:nvPicPr>
          <p:cNvPr id="4" name="Picture 5" descr="Mrlje napred"/>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t="17404" r="14272" b="1596"/>
          <a:stretch>
            <a:fillRect/>
          </a:stretch>
        </p:blipFill>
        <p:spPr>
          <a:xfrm>
            <a:off x="1449952" y="3710354"/>
            <a:ext cx="5337709" cy="2885108"/>
          </a:xfrm>
          <a:prstGeom prst="rect">
            <a:avLst/>
          </a:prstGeom>
          <a:effectLst>
            <a:outerShdw dist="107763" dir="8100000" algn="ctr" rotWithShape="0">
              <a:srgbClr val="808080">
                <a:alpha val="50000"/>
              </a:srgbClr>
            </a:outerShdw>
          </a:effectLst>
        </p:spPr>
      </p:pic>
      <p:pic>
        <p:nvPicPr>
          <p:cNvPr id="5" name="Picture 8" descr="01 telo"/>
          <p:cNvPicPr>
            <a:picLocks noChangeAspect="1" noChangeArrowheads="1"/>
          </p:cNvPicPr>
          <p:nvPr/>
        </p:nvPicPr>
        <p:blipFill>
          <a:blip r:embed="rId3">
            <a:extLst>
              <a:ext uri="{28A0092B-C50C-407E-A947-70E740481C1C}">
                <a14:useLocalDpi xmlns:a14="http://schemas.microsoft.com/office/drawing/2010/main" val="0"/>
              </a:ext>
            </a:extLst>
          </a:blip>
          <a:srcRect l="30928" t="3113" r="31769" b="6064"/>
          <a:stretch>
            <a:fillRect/>
          </a:stretch>
        </p:blipFill>
        <p:spPr bwMode="auto">
          <a:xfrm>
            <a:off x="7948246" y="534446"/>
            <a:ext cx="2672862" cy="6061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0948046"/>
      </p:ext>
    </p:extLst>
  </p:cSld>
  <p:clrMapOvr>
    <a:masterClrMapping/>
  </p:clrMapOvr>
  <p:transition spd="slow">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marL="0" indent="0" algn="ctr">
              <a:buNone/>
            </a:pPr>
            <a:r>
              <a:rPr lang="en-US" sz="2400" b="1" dirty="0">
                <a:solidFill>
                  <a:schemeClr val="accent2">
                    <a:lumMod val="75000"/>
                  </a:schemeClr>
                </a:solidFill>
              </a:rPr>
              <a:t>THE COLOUR OF SKIN IN HYPOSTASIS</a:t>
            </a:r>
          </a:p>
          <a:p>
            <a:pPr algn="just"/>
            <a:r>
              <a:rPr lang="en-US" sz="2400" b="1" dirty="0"/>
              <a:t>The usual </a:t>
            </a:r>
            <a:r>
              <a:rPr lang="en-US" sz="2400" b="1" dirty="0" err="1"/>
              <a:t>colour</a:t>
            </a:r>
            <a:r>
              <a:rPr lang="en-US" sz="2400" b="1" dirty="0"/>
              <a:t> of skin in hypostatic areas is bluish-red, or purple</a:t>
            </a:r>
            <a:r>
              <a:rPr lang="en-US" sz="2400" dirty="0"/>
              <a:t>. This </a:t>
            </a:r>
            <a:r>
              <a:rPr lang="en-US" sz="2400" dirty="0" err="1"/>
              <a:t>colour</a:t>
            </a:r>
            <a:r>
              <a:rPr lang="en-US" sz="2400" dirty="0"/>
              <a:t> </a:t>
            </a:r>
            <a:r>
              <a:rPr lang="en-US" sz="2400" b="1" dirty="0"/>
              <a:t>depends on the state of blood oxygenation</a:t>
            </a:r>
            <a:r>
              <a:rPr lang="en-US" sz="2400" dirty="0"/>
              <a:t>.</a:t>
            </a:r>
          </a:p>
          <a:p>
            <a:pPr algn="just"/>
            <a:r>
              <a:rPr lang="en-US" sz="2400" b="1" dirty="0"/>
              <a:t>The usual purple </a:t>
            </a:r>
            <a:r>
              <a:rPr lang="en-US" sz="2400" b="1" dirty="0" err="1"/>
              <a:t>colour</a:t>
            </a:r>
            <a:r>
              <a:rPr lang="en-US" sz="2400" b="1" dirty="0"/>
              <a:t> is caused by the </a:t>
            </a:r>
            <a:r>
              <a:rPr lang="en-US" sz="2400" b="1" dirty="0" err="1"/>
              <a:t>unoxygenated</a:t>
            </a:r>
            <a:r>
              <a:rPr lang="en-US" sz="2400" b="1" dirty="0"/>
              <a:t> blood pigment </a:t>
            </a:r>
            <a:r>
              <a:rPr lang="en-US" sz="2400" b="1" dirty="0" err="1"/>
              <a:t>haemoglobin</a:t>
            </a:r>
            <a:r>
              <a:rPr lang="en-US" sz="2400" dirty="0"/>
              <a:t>. The victims of hypoxic, congestive death usually have </a:t>
            </a:r>
            <a:r>
              <a:rPr lang="en-US" sz="2400" b="1" dirty="0"/>
              <a:t>hypostasis in which the skin is of dark purple </a:t>
            </a:r>
            <a:r>
              <a:rPr lang="en-US" sz="2400" b="1" dirty="0" err="1"/>
              <a:t>colour</a:t>
            </a:r>
            <a:r>
              <a:rPr lang="en-US" sz="2400" b="1" dirty="0"/>
              <a:t> </a:t>
            </a:r>
            <a:r>
              <a:rPr lang="en-US" sz="2400" dirty="0"/>
              <a:t>as a </a:t>
            </a:r>
            <a:r>
              <a:rPr lang="en-US" sz="2400" b="1" dirty="0"/>
              <a:t>result of reduced </a:t>
            </a:r>
            <a:r>
              <a:rPr lang="en-US" sz="2400" b="1" dirty="0" err="1"/>
              <a:t>haemoglobin</a:t>
            </a:r>
            <a:r>
              <a:rPr lang="en-US" sz="2400" b="1" dirty="0"/>
              <a:t> </a:t>
            </a:r>
            <a:r>
              <a:rPr lang="en-US" sz="2400" dirty="0"/>
              <a:t>in the skin vessels. </a:t>
            </a:r>
            <a:endParaRPr lang="sr-Latn-RS" sz="2400" dirty="0" smtClean="0"/>
          </a:p>
          <a:p>
            <a:pPr algn="just"/>
            <a:r>
              <a:rPr lang="en-US" sz="2400" dirty="0" smtClean="0"/>
              <a:t>Many </a:t>
            </a:r>
            <a:r>
              <a:rPr lang="en-US" sz="2400" dirty="0"/>
              <a:t>natural deaths from coronary or other disease demonstrate markedly dark hypostasis</a:t>
            </a:r>
            <a:r>
              <a:rPr lang="en-US" sz="2400" dirty="0" smtClean="0"/>
              <a:t>.</a:t>
            </a:r>
            <a:endParaRPr lang="sr-Latn-RS" sz="2400" dirty="0" smtClean="0"/>
          </a:p>
          <a:p>
            <a:pPr marL="0" indent="0" algn="just">
              <a:buNone/>
            </a:pPr>
            <a:r>
              <a:rPr lang="en-US" sz="2400" dirty="0" smtClean="0"/>
              <a:t> </a:t>
            </a:r>
            <a:r>
              <a:rPr lang="en-US" sz="2400" dirty="0"/>
              <a:t/>
            </a:r>
            <a:br>
              <a:rPr lang="en-US" sz="2400" dirty="0"/>
            </a:br>
            <a:endParaRPr lang="en-US" sz="2400" dirty="0"/>
          </a:p>
        </p:txBody>
      </p:sp>
    </p:spTree>
    <p:extLst>
      <p:ext uri="{BB962C8B-B14F-4D97-AF65-F5344CB8AC3E}">
        <p14:creationId xmlns:p14="http://schemas.microsoft.com/office/powerpoint/2010/main" val="893722219"/>
      </p:ext>
    </p:extLst>
  </p:cSld>
  <p:clrMapOvr>
    <a:masterClrMapping/>
  </p:clrMapOvr>
  <p:transition spd="slow">
    <p:cover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4918" y="940776"/>
            <a:ext cx="8596668" cy="4835769"/>
          </a:xfrm>
        </p:spPr>
        <p:txBody>
          <a:bodyPr>
            <a:noAutofit/>
          </a:bodyPr>
          <a:lstStyle/>
          <a:p>
            <a:pPr algn="just"/>
            <a:r>
              <a:rPr lang="en-US" sz="2400" dirty="0">
                <a:solidFill>
                  <a:schemeClr val="accent2">
                    <a:lumMod val="75000"/>
                  </a:schemeClr>
                </a:solidFill>
              </a:rPr>
              <a:t>Death is a process, not an event. </a:t>
            </a:r>
            <a:r>
              <a:rPr lang="en-US" sz="2400" dirty="0"/>
              <a:t>When a human body dies, its functions cease and the process of decomposition begins. Some cells remain chemically active and live longer than others, which makes transplantation of an organ possible. The numbers of post-mortem changes are of interest for doctors to determine death as well as estimate the post-mortem interval.</a:t>
            </a:r>
          </a:p>
          <a:p>
            <a:pPr algn="just"/>
            <a:r>
              <a:rPr lang="en-US" sz="2400" b="1" dirty="0"/>
              <a:t>The duty of </a:t>
            </a:r>
            <a:r>
              <a:rPr lang="en-US" sz="2400" b="1" i="1" dirty="0"/>
              <a:t>doctor </a:t>
            </a:r>
            <a:r>
              <a:rPr lang="en-US" sz="2400" b="1" dirty="0"/>
              <a:t>is to pronounce death. The duty of </a:t>
            </a:r>
            <a:r>
              <a:rPr lang="en-US" sz="2400" b="1" i="1" dirty="0"/>
              <a:t>pathologist </a:t>
            </a:r>
            <a:r>
              <a:rPr lang="en-US" sz="2400" b="1" dirty="0"/>
              <a:t>is to determine the cause and mode of death. The duty of </a:t>
            </a:r>
            <a:r>
              <a:rPr lang="en-US" sz="2400" b="1" i="1" dirty="0"/>
              <a:t>legal authority </a:t>
            </a:r>
            <a:r>
              <a:rPr lang="en-US" sz="2400" b="1" dirty="0"/>
              <a:t>is to establish the manner of death, including homicide, suicide or accident, after full investigation</a:t>
            </a:r>
            <a:r>
              <a:rPr lang="en-US" sz="2400" b="1" dirty="0" smtClean="0"/>
              <a:t>.</a:t>
            </a:r>
            <a:endParaRPr lang="en-US" sz="2400" b="1" dirty="0"/>
          </a:p>
        </p:txBody>
      </p:sp>
    </p:spTree>
    <p:extLst>
      <p:ext uri="{BB962C8B-B14F-4D97-AF65-F5344CB8AC3E}">
        <p14:creationId xmlns:p14="http://schemas.microsoft.com/office/powerpoint/2010/main" val="2590578278"/>
      </p:ext>
    </p:extLst>
  </p:cSld>
  <p:clrMapOvr>
    <a:masterClrMapping/>
  </p:clrMapOvr>
  <p:transition spd="slow">
    <p:cover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algn="just"/>
            <a:r>
              <a:rPr lang="en-US" sz="2400" dirty="0"/>
              <a:t>In cases of carbon monoxide poisoning, the skin of victim becomes cherry pink because </a:t>
            </a:r>
            <a:r>
              <a:rPr lang="en-US" sz="2400" dirty="0" smtClean="0"/>
              <a:t>carbon</a:t>
            </a:r>
            <a:r>
              <a:rPr lang="sr-Latn-RS" sz="2400" dirty="0" smtClean="0"/>
              <a:t> </a:t>
            </a:r>
            <a:r>
              <a:rPr lang="en-US" sz="2400" dirty="0" smtClean="0"/>
              <a:t>monoxide </a:t>
            </a:r>
            <a:r>
              <a:rPr lang="en-US" sz="2400" dirty="0"/>
              <a:t>combines with </a:t>
            </a:r>
            <a:r>
              <a:rPr lang="en-US" sz="2400" dirty="0" err="1"/>
              <a:t>haemoglobin</a:t>
            </a:r>
            <a:r>
              <a:rPr lang="en-US" sz="2400" dirty="0"/>
              <a:t> to form </a:t>
            </a:r>
            <a:r>
              <a:rPr lang="en-US" sz="2400" dirty="0" err="1"/>
              <a:t>carboxyhaemoglobin</a:t>
            </a:r>
            <a:r>
              <a:rPr lang="en-US" sz="2400" dirty="0"/>
              <a:t>, and blood is of “</a:t>
            </a:r>
            <a:r>
              <a:rPr lang="en-US" sz="2400" dirty="0" smtClean="0"/>
              <a:t>cherry-pink”</a:t>
            </a:r>
            <a:r>
              <a:rPr lang="sr-Latn-RS" sz="2400" dirty="0" smtClean="0"/>
              <a:t> </a:t>
            </a:r>
            <a:r>
              <a:rPr lang="en-US" sz="2400" dirty="0" err="1" smtClean="0"/>
              <a:t>colour</a:t>
            </a:r>
            <a:r>
              <a:rPr lang="en-US" sz="2400" dirty="0"/>
              <a:t>. </a:t>
            </a:r>
            <a:r>
              <a:rPr lang="en-US" sz="2400" dirty="0" smtClean="0"/>
              <a:t>The </a:t>
            </a:r>
            <a:r>
              <a:rPr lang="en-US" sz="2400" dirty="0"/>
              <a:t>second cause of cherry pink </a:t>
            </a:r>
            <a:r>
              <a:rPr lang="en-US" sz="2400" dirty="0" err="1"/>
              <a:t>colour</a:t>
            </a:r>
            <a:r>
              <a:rPr lang="en-US" sz="2400" dirty="0"/>
              <a:t> of hypostatic parts is cyanide poisoning. </a:t>
            </a:r>
            <a:endParaRPr lang="sr-Latn-RS" sz="2400" dirty="0" smtClean="0"/>
          </a:p>
          <a:p>
            <a:pPr algn="just"/>
            <a:r>
              <a:rPr lang="en-US" sz="2400" dirty="0" smtClean="0"/>
              <a:t>The hypostasis</a:t>
            </a:r>
            <a:r>
              <a:rPr lang="sr-Latn-RS" sz="2400" dirty="0" smtClean="0"/>
              <a:t> </a:t>
            </a:r>
            <a:r>
              <a:rPr lang="en-US" sz="2400" dirty="0" smtClean="0"/>
              <a:t>may </a:t>
            </a:r>
            <a:r>
              <a:rPr lang="en-US" sz="2400" dirty="0"/>
              <a:t>be brownish-red in </a:t>
            </a:r>
            <a:r>
              <a:rPr lang="en-US" sz="2400" dirty="0" err="1"/>
              <a:t>methaemoglobinaemia</a:t>
            </a:r>
            <a:r>
              <a:rPr lang="en-US" sz="2400" dirty="0"/>
              <a:t>. </a:t>
            </a:r>
            <a:endParaRPr lang="sr-Latn-RS" sz="2400" dirty="0" smtClean="0"/>
          </a:p>
          <a:p>
            <a:pPr algn="just"/>
            <a:r>
              <a:rPr lang="en-US" sz="2400" dirty="0" smtClean="0"/>
              <a:t>In </a:t>
            </a:r>
            <a:r>
              <a:rPr lang="en-US" sz="2400" dirty="0"/>
              <a:t>severe </a:t>
            </a:r>
            <a:r>
              <a:rPr lang="en-US" sz="2400" dirty="0" err="1"/>
              <a:t>anaemia</a:t>
            </a:r>
            <a:r>
              <a:rPr lang="en-US" sz="2400" dirty="0"/>
              <a:t> or in deaths from </a:t>
            </a:r>
            <a:r>
              <a:rPr lang="en-US" sz="2400" dirty="0" smtClean="0"/>
              <a:t>extensive</a:t>
            </a:r>
            <a:r>
              <a:rPr lang="sr-Latn-RS" sz="2400" dirty="0" smtClean="0"/>
              <a:t> </a:t>
            </a:r>
            <a:r>
              <a:rPr lang="en-US" sz="2400" dirty="0" err="1" smtClean="0"/>
              <a:t>haemorrhage</a:t>
            </a:r>
            <a:r>
              <a:rPr lang="en-US" sz="2400" dirty="0"/>
              <a:t>, hypostasis may be so pale that it is hardly apparent.</a:t>
            </a:r>
          </a:p>
        </p:txBody>
      </p:sp>
    </p:spTree>
    <p:extLst>
      <p:ext uri="{BB962C8B-B14F-4D97-AF65-F5344CB8AC3E}">
        <p14:creationId xmlns:p14="http://schemas.microsoft.com/office/powerpoint/2010/main" val="3190392442"/>
      </p:ext>
    </p:extLst>
  </p:cSld>
  <p:clrMapOvr>
    <a:masterClrMapping/>
  </p:clrMapOvr>
  <p:transition spd="slow">
    <p:cover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D:\Users\Korisnik\Desktop\OBJAVLjENI\KONGRESI\udine\L 192-22\SDC11586.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77333" y="527540"/>
            <a:ext cx="8774397" cy="5433646"/>
          </a:xfrm>
          <a:prstGeom prst="rect">
            <a:avLst/>
          </a:prstGeom>
          <a:noFill/>
          <a:ln>
            <a:noFill/>
          </a:ln>
        </p:spPr>
      </p:pic>
      <p:sp>
        <p:nvSpPr>
          <p:cNvPr id="5" name="Rectangle 4"/>
          <p:cNvSpPr/>
          <p:nvPr/>
        </p:nvSpPr>
        <p:spPr>
          <a:xfrm>
            <a:off x="677333" y="6043246"/>
            <a:ext cx="6514925" cy="461665"/>
          </a:xfrm>
          <a:prstGeom prst="rect">
            <a:avLst/>
          </a:prstGeom>
        </p:spPr>
        <p:txBody>
          <a:bodyPr wrap="none">
            <a:spAutoFit/>
          </a:bodyPr>
          <a:lstStyle/>
          <a:p>
            <a:r>
              <a:rPr lang="en-US" sz="2400" dirty="0" smtClean="0"/>
              <a:t>Hypothermia and </a:t>
            </a:r>
            <a:r>
              <a:rPr lang="en-US" sz="2400" dirty="0" smtClean="0">
                <a:solidFill>
                  <a:prstClr val="white">
                    <a:lumMod val="75000"/>
                    <a:lumOff val="25000"/>
                  </a:prstClr>
                </a:solidFill>
              </a:rPr>
              <a:t>carbon </a:t>
            </a:r>
            <a:r>
              <a:rPr lang="en-US" sz="2400" dirty="0">
                <a:solidFill>
                  <a:prstClr val="white">
                    <a:lumMod val="75000"/>
                    <a:lumOff val="25000"/>
                  </a:prstClr>
                </a:solidFill>
              </a:rPr>
              <a:t>monoxide </a:t>
            </a:r>
            <a:r>
              <a:rPr lang="en-US" sz="2400" dirty="0" smtClean="0">
                <a:solidFill>
                  <a:prstClr val="white">
                    <a:lumMod val="75000"/>
                    <a:lumOff val="25000"/>
                  </a:prstClr>
                </a:solidFill>
              </a:rPr>
              <a:t>poisoning.</a:t>
            </a:r>
            <a:endParaRPr lang="en-US" dirty="0"/>
          </a:p>
        </p:txBody>
      </p:sp>
    </p:spTree>
    <p:extLst>
      <p:ext uri="{BB962C8B-B14F-4D97-AF65-F5344CB8AC3E}">
        <p14:creationId xmlns:p14="http://schemas.microsoft.com/office/powerpoint/2010/main" val="2900581290"/>
      </p:ext>
    </p:extLst>
  </p:cSld>
  <p:clrMapOvr>
    <a:masterClrMapping/>
  </p:clrMapOvr>
  <p:transition spd="slow">
    <p:cover dir="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pPr algn="just"/>
            <a:r>
              <a:rPr lang="en-US" sz="2400" dirty="0"/>
              <a:t>When death is due to hypothermia or, in bodies recovered from icy waters or snow, or bodies exposed to cold after death (especially in mortuary refrigerators), </a:t>
            </a:r>
            <a:r>
              <a:rPr lang="en-US" sz="2400" b="1" dirty="0"/>
              <a:t>the skin turns red-pink after an initial stage of normal bluish-red or purple </a:t>
            </a:r>
            <a:r>
              <a:rPr lang="en-US" sz="2400" b="1" dirty="0" err="1"/>
              <a:t>colour</a:t>
            </a:r>
            <a:r>
              <a:rPr lang="en-US" sz="2400" dirty="0"/>
              <a:t>. </a:t>
            </a:r>
            <a:endParaRPr lang="sr-Latn-RS" sz="2400" dirty="0" smtClean="0"/>
          </a:p>
          <a:p>
            <a:pPr algn="just"/>
            <a:r>
              <a:rPr lang="en-US" sz="2400" dirty="0" smtClean="0"/>
              <a:t>The </a:t>
            </a:r>
            <a:r>
              <a:rPr lang="en-US" sz="2400" dirty="0"/>
              <a:t>mechanism is a result of newly formed </a:t>
            </a:r>
            <a:r>
              <a:rPr lang="en-US" sz="2400" dirty="0" err="1"/>
              <a:t>oxyhaemoglobin</a:t>
            </a:r>
            <a:r>
              <a:rPr lang="en-US" sz="2400" dirty="0"/>
              <a:t> of the previously reduced </a:t>
            </a:r>
            <a:r>
              <a:rPr lang="en-US" sz="2400" dirty="0" err="1"/>
              <a:t>haemoglobin</a:t>
            </a:r>
            <a:r>
              <a:rPr lang="en-US" sz="2400" dirty="0"/>
              <a:t> in the upper layers of the skin</a:t>
            </a:r>
            <a:r>
              <a:rPr lang="en-US" sz="2400" dirty="0" smtClean="0"/>
              <a:t>.</a:t>
            </a:r>
            <a:endParaRPr lang="sr-Latn-RS" sz="2400" dirty="0" smtClean="0"/>
          </a:p>
          <a:p>
            <a:pPr marL="0" indent="0" algn="just">
              <a:buNone/>
            </a:pPr>
            <a:r>
              <a:rPr lang="en-US" sz="2400" dirty="0" smtClean="0"/>
              <a:t> </a:t>
            </a:r>
            <a:r>
              <a:rPr lang="en-US" dirty="0"/>
              <a:t/>
            </a:r>
            <a:br>
              <a:rPr lang="en-US" dirty="0"/>
            </a:br>
            <a:endParaRPr lang="en-US" dirty="0"/>
          </a:p>
        </p:txBody>
      </p:sp>
    </p:spTree>
    <p:extLst>
      <p:ext uri="{BB962C8B-B14F-4D97-AF65-F5344CB8AC3E}">
        <p14:creationId xmlns:p14="http://schemas.microsoft.com/office/powerpoint/2010/main" val="1954077865"/>
      </p:ext>
    </p:extLst>
  </p:cSld>
  <p:clrMapOvr>
    <a:masterClrMapping/>
  </p:clrMapOvr>
  <p:transition spd="slow">
    <p:cover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marL="0" indent="0" algn="ctr">
              <a:buNone/>
            </a:pPr>
            <a:r>
              <a:rPr lang="en-US" sz="2400" b="1" dirty="0">
                <a:solidFill>
                  <a:schemeClr val="accent2">
                    <a:lumMod val="60000"/>
                    <a:lumOff val="40000"/>
                  </a:schemeClr>
                </a:solidFill>
              </a:rPr>
              <a:t>THE TIMING OF HYPOSTASIS</a:t>
            </a:r>
          </a:p>
          <a:p>
            <a:pPr algn="just"/>
            <a:r>
              <a:rPr lang="en-US" sz="2400" dirty="0"/>
              <a:t>Hypostasis begins immediately after death, but it may be </a:t>
            </a:r>
            <a:r>
              <a:rPr lang="en-US" sz="2400" b="1" dirty="0"/>
              <a:t>visible in form of </a:t>
            </a:r>
            <a:r>
              <a:rPr lang="en-US" sz="2400" b="1" dirty="0" err="1"/>
              <a:t>livores</a:t>
            </a:r>
            <a:r>
              <a:rPr lang="en-US" sz="2400" b="1" dirty="0"/>
              <a:t> mortis within half an hour after death </a:t>
            </a:r>
            <a:r>
              <a:rPr lang="en-US" sz="2400" dirty="0"/>
              <a:t>or it may be delayed for many hours. Its variability is such that there is no use estimating its time after death</a:t>
            </a:r>
            <a:r>
              <a:rPr lang="en-US" sz="2400" dirty="0" smtClean="0"/>
              <a:t>.</a:t>
            </a:r>
            <a:endParaRPr lang="sr-Latn-RS" sz="2400" dirty="0" smtClean="0"/>
          </a:p>
          <a:p>
            <a:pPr marL="0" indent="0" algn="just">
              <a:buNone/>
            </a:pPr>
            <a:r>
              <a:rPr lang="en-US" sz="2400" dirty="0" smtClean="0"/>
              <a:t> </a:t>
            </a:r>
            <a:r>
              <a:rPr lang="en-US" sz="2400" dirty="0"/>
              <a:t/>
            </a:r>
            <a:br>
              <a:rPr lang="en-US" sz="2400" dirty="0"/>
            </a:br>
            <a:endParaRPr lang="en-US" sz="2400" dirty="0"/>
          </a:p>
        </p:txBody>
      </p:sp>
    </p:spTree>
    <p:extLst>
      <p:ext uri="{BB962C8B-B14F-4D97-AF65-F5344CB8AC3E}">
        <p14:creationId xmlns:p14="http://schemas.microsoft.com/office/powerpoint/2010/main" val="2963246978"/>
      </p:ext>
    </p:extLst>
  </p:cSld>
  <p:clrMapOvr>
    <a:masterClrMapping/>
  </p:clrMapOvr>
  <p:transition spd="slow">
    <p:cover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0"/>
            <a:ext cx="8596668" cy="5882053"/>
          </a:xfrm>
        </p:spPr>
        <p:txBody>
          <a:bodyPr>
            <a:normAutofit/>
          </a:bodyPr>
          <a:lstStyle/>
          <a:p>
            <a:pPr algn="just"/>
            <a:r>
              <a:rPr lang="sr-Latn-RS" sz="2400" dirty="0" smtClean="0"/>
              <a:t>H</a:t>
            </a:r>
            <a:r>
              <a:rPr lang="en-US" sz="2400" dirty="0" err="1" smtClean="0"/>
              <a:t>ypostasis</a:t>
            </a:r>
            <a:r>
              <a:rPr lang="en-US" sz="2400" dirty="0" smtClean="0"/>
              <a:t> </a:t>
            </a:r>
            <a:r>
              <a:rPr lang="en-US" sz="2400" dirty="0"/>
              <a:t>or </a:t>
            </a:r>
            <a:r>
              <a:rPr lang="en-US" sz="2400" dirty="0" err="1"/>
              <a:t>lividity</a:t>
            </a:r>
            <a:r>
              <a:rPr lang="en-US" sz="2400" dirty="0"/>
              <a:t> is usually </a:t>
            </a:r>
            <a:r>
              <a:rPr lang="en-US" sz="2400" b="1" dirty="0"/>
              <a:t>well developed within 4 hours </a:t>
            </a:r>
            <a:r>
              <a:rPr lang="en-US" sz="2400" dirty="0"/>
              <a:t>and </a:t>
            </a:r>
            <a:r>
              <a:rPr lang="en-US" sz="2400" b="1" dirty="0"/>
              <a:t>reaches a maximum </a:t>
            </a:r>
            <a:r>
              <a:rPr lang="en-US" sz="2400" dirty="0"/>
              <a:t>between 8 and 12 hours. </a:t>
            </a:r>
            <a:r>
              <a:rPr lang="en-US" sz="2400" b="1" dirty="0"/>
              <a:t>Blanching of post-mortem hypostasis by thumb pressure indicates that </a:t>
            </a:r>
            <a:r>
              <a:rPr lang="en-US" sz="2400" b="1" dirty="0" err="1"/>
              <a:t>lividity</a:t>
            </a:r>
            <a:r>
              <a:rPr lang="en-US" sz="2400" b="1" dirty="0"/>
              <a:t> is not fully fixed</a:t>
            </a:r>
            <a:r>
              <a:rPr lang="en-US" sz="2400" dirty="0"/>
              <a:t>. </a:t>
            </a:r>
            <a:r>
              <a:rPr lang="en-US" sz="2400" b="1" dirty="0"/>
              <a:t>During this period, if the body is turned over, the hypostasis that was originally posterior will transfer to the newly posterior areas</a:t>
            </a:r>
            <a:r>
              <a:rPr lang="en-US" sz="2400" dirty="0" smtClean="0"/>
              <a:t>.</a:t>
            </a:r>
            <a:endParaRPr lang="sr-Latn-RS" sz="2400" dirty="0" smtClean="0"/>
          </a:p>
          <a:p>
            <a:pPr algn="just"/>
            <a:r>
              <a:rPr lang="en-US" sz="2400" dirty="0" smtClean="0"/>
              <a:t> </a:t>
            </a:r>
            <a:r>
              <a:rPr lang="en-US" sz="2400" dirty="0"/>
              <a:t>This transfer may be either complete, during the first several hours after death, or partial during the later period. However, after 8 to 12 hours </a:t>
            </a:r>
            <a:r>
              <a:rPr lang="en-US" sz="2400" b="1" dirty="0"/>
              <a:t>hypostasis becomes "fixed" </a:t>
            </a:r>
            <a:r>
              <a:rPr lang="en-US" sz="2400" dirty="0"/>
              <a:t>and it remains in originally formed position. This is due to obstruction of the capillaries by gelled blood and breakdown of red cells</a:t>
            </a:r>
            <a:r>
              <a:rPr lang="en-US" sz="2400" dirty="0" smtClean="0"/>
              <a:t>.</a:t>
            </a:r>
            <a:endParaRPr lang="sr-Latn-RS" sz="2400" dirty="0" smtClean="0"/>
          </a:p>
          <a:p>
            <a:pPr marL="0" indent="0" algn="just">
              <a:buNone/>
            </a:pPr>
            <a:r>
              <a:rPr lang="en-US" sz="2400" dirty="0" smtClean="0"/>
              <a:t> </a:t>
            </a:r>
            <a:r>
              <a:rPr lang="en-US" sz="2400" dirty="0"/>
              <a:t/>
            </a:r>
            <a:br>
              <a:rPr lang="en-US" sz="2400" dirty="0"/>
            </a:br>
            <a:endParaRPr lang="en-US" sz="2400" dirty="0"/>
          </a:p>
        </p:txBody>
      </p:sp>
    </p:spTree>
    <p:extLst>
      <p:ext uri="{BB962C8B-B14F-4D97-AF65-F5344CB8AC3E}">
        <p14:creationId xmlns:p14="http://schemas.microsoft.com/office/powerpoint/2010/main" val="4254827451"/>
      </p:ext>
    </p:extLst>
  </p:cSld>
  <p:clrMapOvr>
    <a:masterClrMapping/>
  </p:clrMapOvr>
  <p:transition spd="slow">
    <p:cover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rotWithShape="1">
          <a:blip r:embed="rId2"/>
          <a:srcRect l="49756" t="24665" r="21380" b="31393"/>
          <a:stretch/>
        </p:blipFill>
        <p:spPr bwMode="auto">
          <a:xfrm>
            <a:off x="677335" y="609600"/>
            <a:ext cx="8475458" cy="54324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84381789"/>
      </p:ext>
    </p:extLst>
  </p:cSld>
  <p:clrMapOvr>
    <a:masterClrMapping/>
  </p:clrMapOvr>
  <p:transition spd="slow">
    <p:cover dir="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571501"/>
            <a:ext cx="8844735" cy="5469862"/>
          </a:xfrm>
        </p:spPr>
        <p:txBody>
          <a:bodyPr>
            <a:normAutofit/>
          </a:bodyPr>
          <a:lstStyle/>
          <a:p>
            <a:r>
              <a:rPr lang="en-US" sz="2400" dirty="0"/>
              <a:t>Therefore, when hypostasis is established and the body is moved into a different posture later </a:t>
            </a:r>
            <a:r>
              <a:rPr lang="en-US" sz="2400" dirty="0" err="1" smtClean="0"/>
              <a:t>on,there</a:t>
            </a:r>
            <a:r>
              <a:rPr lang="en-US" sz="2400" dirty="0" smtClean="0"/>
              <a:t> </a:t>
            </a:r>
            <a:r>
              <a:rPr lang="en-US" sz="2400" dirty="0"/>
              <a:t>are three possibilities, depending on the time since death:</a:t>
            </a:r>
          </a:p>
          <a:p>
            <a:pPr marL="0" indent="0">
              <a:buNone/>
            </a:pPr>
            <a:r>
              <a:rPr lang="en-US" sz="2400" dirty="0"/>
              <a:t>- </a:t>
            </a:r>
            <a:r>
              <a:rPr lang="en-US" sz="2400" dirty="0" err="1"/>
              <a:t>livores</a:t>
            </a:r>
            <a:r>
              <a:rPr lang="en-US" sz="2400" dirty="0"/>
              <a:t> may transfer completely to the newly posterior parts</a:t>
            </a:r>
          </a:p>
          <a:p>
            <a:pPr marL="0" indent="0">
              <a:buNone/>
            </a:pPr>
            <a:r>
              <a:rPr lang="en-US" sz="2400" dirty="0"/>
              <a:t>- </a:t>
            </a:r>
            <a:r>
              <a:rPr lang="en-US" sz="2400" dirty="0" err="1"/>
              <a:t>livores</a:t>
            </a:r>
            <a:r>
              <a:rPr lang="en-US" sz="2400" dirty="0"/>
              <a:t> may be partly fixed and partly relocated</a:t>
            </a:r>
          </a:p>
          <a:p>
            <a:pPr marL="0" indent="0">
              <a:buNone/>
            </a:pPr>
            <a:r>
              <a:rPr lang="en-US" sz="2400" dirty="0"/>
              <a:t>- the primary hypostasis may remain fixed.</a:t>
            </a:r>
          </a:p>
        </p:txBody>
      </p:sp>
    </p:spTree>
    <p:extLst>
      <p:ext uri="{BB962C8B-B14F-4D97-AF65-F5344CB8AC3E}">
        <p14:creationId xmlns:p14="http://schemas.microsoft.com/office/powerpoint/2010/main" val="432135521"/>
      </p:ext>
    </p:extLst>
  </p:cSld>
  <p:clrMapOvr>
    <a:masterClrMapping/>
  </p:clrMapOvr>
  <p:transition spd="slow">
    <p:cover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pPr algn="just"/>
            <a:r>
              <a:rPr lang="en-US" sz="2400" dirty="0"/>
              <a:t>If the dead body was found with the distribution of </a:t>
            </a:r>
            <a:r>
              <a:rPr lang="en-US" sz="2400" dirty="0" err="1"/>
              <a:t>livores</a:t>
            </a:r>
            <a:r>
              <a:rPr lang="en-US" sz="2400" dirty="0"/>
              <a:t> inappropriate to the body position, the conclusion may be drawn that the body must have been moved after death. Thus the </a:t>
            </a:r>
            <a:r>
              <a:rPr lang="en-US" sz="2400" b="1" dirty="0"/>
              <a:t>distribution of hypostasis may serve as a useful indicator whether a body was moved several hours after death, when the </a:t>
            </a:r>
            <a:r>
              <a:rPr lang="en-US" sz="2400" b="1" dirty="0" err="1"/>
              <a:t>livores</a:t>
            </a:r>
            <a:r>
              <a:rPr lang="en-US" sz="2400" b="1" dirty="0"/>
              <a:t> have not been fixed yet. </a:t>
            </a:r>
            <a:endParaRPr lang="sr-Latn-RS" sz="2400" b="1" dirty="0" smtClean="0"/>
          </a:p>
          <a:p>
            <a:pPr algn="just"/>
            <a:r>
              <a:rPr lang="en-US" sz="2400" dirty="0" smtClean="0"/>
              <a:t>This </a:t>
            </a:r>
            <a:r>
              <a:rPr lang="en-US" sz="2400" dirty="0"/>
              <a:t>fact may be very significant in the investigation of criminal deaths</a:t>
            </a:r>
            <a:r>
              <a:rPr lang="en-US" sz="2400" dirty="0" smtClean="0"/>
              <a:t>.</a:t>
            </a:r>
            <a:endParaRPr lang="sr-Latn-RS" sz="2400" dirty="0" smtClean="0"/>
          </a:p>
          <a:p>
            <a:pPr marL="0" indent="0" algn="just">
              <a:buNone/>
            </a:pPr>
            <a:r>
              <a:rPr lang="en-US" sz="2400" dirty="0" smtClean="0"/>
              <a:t> </a:t>
            </a:r>
            <a:r>
              <a:rPr lang="en-US" dirty="0"/>
              <a:t/>
            </a:r>
            <a:br>
              <a:rPr lang="en-US" dirty="0"/>
            </a:br>
            <a:endParaRPr lang="en-US" dirty="0"/>
          </a:p>
        </p:txBody>
      </p:sp>
    </p:spTree>
    <p:extLst>
      <p:ext uri="{BB962C8B-B14F-4D97-AF65-F5344CB8AC3E}">
        <p14:creationId xmlns:p14="http://schemas.microsoft.com/office/powerpoint/2010/main" val="1235910728"/>
      </p:ext>
    </p:extLst>
  </p:cSld>
  <p:clrMapOvr>
    <a:masterClrMapping/>
  </p:clrMapOvr>
  <p:transition spd="slow">
    <p:cover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algn="just"/>
            <a:r>
              <a:rPr lang="en-US" sz="2400" dirty="0"/>
              <a:t>Skin </a:t>
            </a:r>
            <a:r>
              <a:rPr lang="en-US" sz="2400" dirty="0" err="1"/>
              <a:t>haemorrhages</a:t>
            </a:r>
            <a:r>
              <a:rPr lang="en-US" sz="2400" dirty="0"/>
              <a:t> whose shape ranges from small </a:t>
            </a:r>
            <a:r>
              <a:rPr lang="en-US" sz="2400" dirty="0" err="1"/>
              <a:t>petechiae</a:t>
            </a:r>
            <a:r>
              <a:rPr lang="en-US" sz="2400" dirty="0"/>
              <a:t> to large blood blisters may develop in the areas of hypostasis. They occur after death as a consequence of leakage of blood through capillaries due to </a:t>
            </a:r>
            <a:r>
              <a:rPr lang="en-US" sz="2400" dirty="0" err="1"/>
              <a:t>overcongestion</a:t>
            </a:r>
            <a:r>
              <a:rPr lang="en-US" sz="2400" dirty="0"/>
              <a:t> (so-called </a:t>
            </a:r>
            <a:r>
              <a:rPr lang="en-US" sz="2400" b="1" dirty="0"/>
              <a:t>hypostatic purpura</a:t>
            </a:r>
            <a:r>
              <a:rPr lang="en-US" sz="2400" dirty="0"/>
              <a:t>). They are more common in </a:t>
            </a:r>
            <a:r>
              <a:rPr lang="en-US" sz="2400" dirty="0" err="1"/>
              <a:t>asphyxial</a:t>
            </a:r>
            <a:r>
              <a:rPr lang="en-US" sz="2400" dirty="0"/>
              <a:t> types </a:t>
            </a:r>
            <a:r>
              <a:rPr lang="en-US" sz="2400" dirty="0" smtClean="0"/>
              <a:t>of</a:t>
            </a:r>
            <a:r>
              <a:rPr lang="sr-Latn-RS" sz="2400" dirty="0" smtClean="0"/>
              <a:t> </a:t>
            </a:r>
            <a:r>
              <a:rPr lang="en-US" sz="2400" dirty="0" smtClean="0"/>
              <a:t>death</a:t>
            </a:r>
            <a:r>
              <a:rPr lang="en-US" sz="2400" dirty="0"/>
              <a:t>, as well as in other cases when blood remains in liquid state after death. </a:t>
            </a:r>
            <a:br>
              <a:rPr lang="en-US" sz="2400" dirty="0"/>
            </a:br>
            <a:endParaRPr lang="en-US" sz="2400" dirty="0"/>
          </a:p>
        </p:txBody>
      </p:sp>
    </p:spTree>
    <p:extLst>
      <p:ext uri="{BB962C8B-B14F-4D97-AF65-F5344CB8AC3E}">
        <p14:creationId xmlns:p14="http://schemas.microsoft.com/office/powerpoint/2010/main" val="1738298221"/>
      </p:ext>
    </p:extLst>
  </p:cSld>
  <p:clrMapOvr>
    <a:masterClrMapping/>
  </p:clrMapOvr>
  <p:transition spd="slow">
    <p:cover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marL="0" indent="0" algn="ctr">
              <a:buNone/>
            </a:pPr>
            <a:r>
              <a:rPr lang="en-US" sz="2400" b="1" dirty="0">
                <a:solidFill>
                  <a:schemeClr val="accent2">
                    <a:lumMod val="60000"/>
                    <a:lumOff val="40000"/>
                  </a:schemeClr>
                </a:solidFill>
              </a:rPr>
              <a:t>HYPOSTASIS IN OTHER ORGANS</a:t>
            </a:r>
          </a:p>
          <a:p>
            <a:pPr algn="just"/>
            <a:r>
              <a:rPr lang="en-US" sz="2400" dirty="0"/>
              <a:t>Hypostasis occurs in other tissues and internal organs at the same time and in the same way as in the skin. The lungs almost always show a marked difference in </a:t>
            </a:r>
            <a:r>
              <a:rPr lang="en-US" sz="2400" dirty="0" err="1"/>
              <a:t>colour</a:t>
            </a:r>
            <a:r>
              <a:rPr lang="en-US" sz="2400" dirty="0"/>
              <a:t> from front to back, the anterior parts are pale and the posterior ones dark blue. The heart often shows a dark patch in the posterior wall of the left ventricle that must not be mistaken for early infarction. Posterior loops of the intestine may be markedly </a:t>
            </a:r>
            <a:r>
              <a:rPr lang="en-US" sz="2400" dirty="0" err="1"/>
              <a:t>discoloured</a:t>
            </a:r>
            <a:r>
              <a:rPr lang="en-US" sz="2400" dirty="0"/>
              <a:t> because of their lower </a:t>
            </a:r>
            <a:r>
              <a:rPr lang="en-US" sz="2400" dirty="0" smtClean="0"/>
              <a:t>position.</a:t>
            </a:r>
            <a:endParaRPr lang="sr-Latn-RS" sz="2400" dirty="0" smtClean="0"/>
          </a:p>
        </p:txBody>
      </p:sp>
    </p:spTree>
    <p:extLst>
      <p:ext uri="{BB962C8B-B14F-4D97-AF65-F5344CB8AC3E}">
        <p14:creationId xmlns:p14="http://schemas.microsoft.com/office/powerpoint/2010/main" val="558237968"/>
      </p:ext>
    </p:extLst>
  </p:cSld>
  <p:clrMapOvr>
    <a:masterClrMapping/>
  </p:clrMapOvr>
  <p:transition spd="slow">
    <p:cover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r>
              <a:rPr lang="en-US" sz="2400" dirty="0"/>
              <a:t>Post-mortem changes of forensic importance are the early changes after death and post-mortem decomposition</a:t>
            </a:r>
            <a:r>
              <a:rPr lang="en-US" sz="2400" b="1" dirty="0" smtClean="0"/>
              <a:t>.</a:t>
            </a:r>
            <a:endParaRPr lang="sr-Latn-RS" sz="2400" b="1" dirty="0" smtClean="0"/>
          </a:p>
          <a:p>
            <a:endParaRPr lang="sr-Latn-RS" sz="2400" b="1" dirty="0"/>
          </a:p>
          <a:p>
            <a:r>
              <a:rPr lang="en-US" sz="2400" dirty="0"/>
              <a:t>Early changes after death</a:t>
            </a:r>
            <a:r>
              <a:rPr lang="en-US" sz="2400" dirty="0" smtClean="0"/>
              <a:t>:</a:t>
            </a:r>
            <a:r>
              <a:rPr lang="sr-Latn-RS" sz="2400" dirty="0" smtClean="0"/>
              <a:t> </a:t>
            </a:r>
            <a:r>
              <a:rPr lang="en-US" sz="2400" dirty="0" smtClean="0"/>
              <a:t>- </a:t>
            </a:r>
            <a:r>
              <a:rPr lang="en-US" sz="2400" dirty="0"/>
              <a:t>rigor mortis</a:t>
            </a:r>
          </a:p>
          <a:p>
            <a:pPr marL="0" indent="0">
              <a:buNone/>
            </a:pPr>
            <a:r>
              <a:rPr lang="en-US" sz="2400" dirty="0"/>
              <a:t>		</a:t>
            </a:r>
            <a:r>
              <a:rPr lang="sr-Latn-RS" sz="2400" dirty="0" smtClean="0"/>
              <a:t>					          </a:t>
            </a:r>
            <a:r>
              <a:rPr lang="en-US" sz="2400" dirty="0" smtClean="0"/>
              <a:t>- </a:t>
            </a:r>
            <a:r>
              <a:rPr lang="en-US" sz="2400" dirty="0"/>
              <a:t>hypostasis</a:t>
            </a:r>
          </a:p>
          <a:p>
            <a:pPr marL="0" indent="0">
              <a:buNone/>
            </a:pPr>
            <a:r>
              <a:rPr lang="en-US" sz="2400" dirty="0"/>
              <a:t>		</a:t>
            </a:r>
            <a:r>
              <a:rPr lang="sr-Latn-RS" sz="2400" dirty="0" smtClean="0"/>
              <a:t>					          </a:t>
            </a:r>
            <a:r>
              <a:rPr lang="en-US" sz="2400" dirty="0" smtClean="0"/>
              <a:t>- </a:t>
            </a:r>
            <a:r>
              <a:rPr lang="en-US" sz="2400" dirty="0"/>
              <a:t>body cooling</a:t>
            </a:r>
          </a:p>
          <a:p>
            <a:endParaRPr lang="sr-Latn-RS" sz="2400" dirty="0" smtClean="0"/>
          </a:p>
          <a:p>
            <a:r>
              <a:rPr lang="sr-Latn-RS" sz="2400" dirty="0" smtClean="0"/>
              <a:t>P</a:t>
            </a:r>
            <a:r>
              <a:rPr lang="en-US" sz="2400" dirty="0" err="1"/>
              <a:t>ost</a:t>
            </a:r>
            <a:r>
              <a:rPr lang="en-US" sz="2400" dirty="0"/>
              <a:t>-mortem decomposition</a:t>
            </a:r>
            <a:r>
              <a:rPr lang="sr-Latn-RS" sz="2400" dirty="0"/>
              <a:t>: - putrefaction</a:t>
            </a:r>
          </a:p>
          <a:p>
            <a:pPr marL="0" indent="0">
              <a:buNone/>
            </a:pPr>
            <a:r>
              <a:rPr lang="sr-Latn-RS" sz="2400" dirty="0" smtClean="0"/>
              <a:t>							             - </a:t>
            </a:r>
            <a:r>
              <a:rPr lang="sr-Latn-RS" sz="2400" dirty="0"/>
              <a:t>adipocere</a:t>
            </a:r>
          </a:p>
          <a:p>
            <a:pPr marL="0" indent="0">
              <a:buNone/>
            </a:pPr>
            <a:r>
              <a:rPr lang="sr-Latn-RS" sz="2400" dirty="0" smtClean="0"/>
              <a:t>							             - </a:t>
            </a:r>
            <a:r>
              <a:rPr lang="sr-Latn-RS" sz="2400" dirty="0"/>
              <a:t>mummification</a:t>
            </a:r>
            <a:endParaRPr lang="sr-Latn-RS" sz="2400" b="1" dirty="0"/>
          </a:p>
          <a:p>
            <a:endParaRPr lang="en-US" dirty="0"/>
          </a:p>
        </p:txBody>
      </p:sp>
    </p:spTree>
    <p:extLst>
      <p:ext uri="{BB962C8B-B14F-4D97-AF65-F5344CB8AC3E}">
        <p14:creationId xmlns:p14="http://schemas.microsoft.com/office/powerpoint/2010/main" val="3443626514"/>
      </p:ext>
    </p:extLst>
  </p:cSld>
  <p:clrMapOvr>
    <a:masterClrMapping/>
  </p:clrMapOvr>
  <p:transition spd="slow">
    <p:cover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Autofit/>
          </a:bodyPr>
          <a:lstStyle/>
          <a:p>
            <a:pPr marL="0" indent="0" algn="ctr">
              <a:buNone/>
            </a:pPr>
            <a:r>
              <a:rPr lang="en-US" sz="2200" b="1" dirty="0">
                <a:solidFill>
                  <a:schemeClr val="accent2">
                    <a:lumMod val="60000"/>
                    <a:lumOff val="40000"/>
                  </a:schemeClr>
                </a:solidFill>
              </a:rPr>
              <a:t>THE DIFFERENCE BETWEEN HYPOSTASIS AND BRUISE</a:t>
            </a:r>
          </a:p>
          <a:p>
            <a:pPr algn="just"/>
            <a:r>
              <a:rPr lang="en-US" sz="2200" dirty="0"/>
              <a:t>In performing forensic autopsy, it is very important to establish the distinction between hypostasis as a post-mortem change and a bruise as an ante-mortem lesion. </a:t>
            </a:r>
            <a:r>
              <a:rPr lang="en-US" sz="2200" dirty="0">
                <a:solidFill>
                  <a:schemeClr val="accent2">
                    <a:lumMod val="60000"/>
                    <a:lumOff val="40000"/>
                  </a:schemeClr>
                </a:solidFill>
              </a:rPr>
              <a:t>Bruising</a:t>
            </a:r>
            <a:r>
              <a:rPr lang="en-US" sz="2200" dirty="0"/>
              <a:t> or a contusion is a </a:t>
            </a:r>
            <a:r>
              <a:rPr lang="en-US" sz="2200" dirty="0" err="1"/>
              <a:t>haemorrhage</a:t>
            </a:r>
            <a:r>
              <a:rPr lang="en-US" sz="2200" dirty="0"/>
              <a:t> into the skin or both the skin and the underlying tissues. It is usually a kind of </a:t>
            </a:r>
            <a:r>
              <a:rPr lang="en-US" sz="2200" dirty="0">
                <a:solidFill>
                  <a:schemeClr val="accent2">
                    <a:lumMod val="60000"/>
                    <a:lumOff val="40000"/>
                  </a:schemeClr>
                </a:solidFill>
              </a:rPr>
              <a:t>blunt force injury</a:t>
            </a:r>
            <a:r>
              <a:rPr lang="en-US" sz="2200" dirty="0"/>
              <a:t>.</a:t>
            </a:r>
          </a:p>
          <a:p>
            <a:pPr algn="just"/>
            <a:r>
              <a:rPr lang="en-US" sz="2200" dirty="0"/>
              <a:t>In fresh autopsy material, the appearance of hypostasis is of a regular, diffuse discoloration of the skin. The position in posterior or lower parts of the body is also characteristic. The </a:t>
            </a:r>
            <a:r>
              <a:rPr lang="en-US" sz="2200" dirty="0" err="1"/>
              <a:t>colour</a:t>
            </a:r>
            <a:r>
              <a:rPr lang="en-US" sz="2200" dirty="0"/>
              <a:t> varies between purple, bluish-red or cherry pink. Bruises may be anywhere on the body, they are often discoid or have an irregular shape. The bruise rarely covers a large area of skin with uniform </a:t>
            </a:r>
            <a:r>
              <a:rPr lang="en-US" sz="2200" dirty="0" err="1"/>
              <a:t>colour</a:t>
            </a:r>
            <a:r>
              <a:rPr lang="en-US" sz="2200" dirty="0"/>
              <a:t> density. Abrasions may be associated with a bruise, but not with hypostasis</a:t>
            </a:r>
            <a:r>
              <a:rPr lang="en-US" sz="2200" dirty="0" smtClean="0"/>
              <a:t>.</a:t>
            </a:r>
            <a:endParaRPr lang="sr-Latn-RS" sz="2200" dirty="0" smtClean="0"/>
          </a:p>
          <a:p>
            <a:pPr marL="0" indent="0" algn="just">
              <a:buNone/>
            </a:pPr>
            <a:r>
              <a:rPr lang="en-US" sz="2200" dirty="0" smtClean="0"/>
              <a:t> </a:t>
            </a:r>
            <a:r>
              <a:rPr lang="en-US" sz="2200" dirty="0"/>
              <a:t/>
            </a:r>
            <a:br>
              <a:rPr lang="en-US" sz="2200" dirty="0"/>
            </a:br>
            <a:endParaRPr lang="en-US" sz="2200" dirty="0"/>
          </a:p>
        </p:txBody>
      </p:sp>
    </p:spTree>
    <p:extLst>
      <p:ext uri="{BB962C8B-B14F-4D97-AF65-F5344CB8AC3E}">
        <p14:creationId xmlns:p14="http://schemas.microsoft.com/office/powerpoint/2010/main" val="3820590340"/>
      </p:ext>
    </p:extLst>
  </p:cSld>
  <p:clrMapOvr>
    <a:masterClrMapping/>
  </p:clrMapOvr>
  <p:transition spd="slow">
    <p:cover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0"/>
            <a:ext cx="8596668" cy="5890845"/>
          </a:xfrm>
        </p:spPr>
        <p:txBody>
          <a:bodyPr>
            <a:normAutofit fontScale="92500" lnSpcReduction="20000"/>
          </a:bodyPr>
          <a:lstStyle/>
          <a:p>
            <a:pPr algn="just"/>
            <a:r>
              <a:rPr lang="en-US" sz="2400" dirty="0"/>
              <a:t>When there is a difficulty in differentiation between the appearance of the two of them, the test of </a:t>
            </a:r>
            <a:r>
              <a:rPr lang="en-US" sz="2400" b="1" dirty="0"/>
              <a:t>pressure with finger or some other firm object </a:t>
            </a:r>
            <a:r>
              <a:rPr lang="en-US" sz="2400" dirty="0"/>
              <a:t>may be done. </a:t>
            </a:r>
            <a:endParaRPr lang="sr-Latn-RS" sz="2400" dirty="0" smtClean="0"/>
          </a:p>
          <a:p>
            <a:pPr algn="just"/>
            <a:r>
              <a:rPr lang="en-US" sz="2400" dirty="0" smtClean="0"/>
              <a:t>During </a:t>
            </a:r>
            <a:r>
              <a:rPr lang="en-US" sz="2400" dirty="0"/>
              <a:t>the period when </a:t>
            </a:r>
            <a:r>
              <a:rPr lang="en-US" sz="2400" dirty="0" err="1"/>
              <a:t>livores</a:t>
            </a:r>
            <a:r>
              <a:rPr lang="en-US" sz="2400" dirty="0"/>
              <a:t> are not fully fixed, </a:t>
            </a:r>
            <a:r>
              <a:rPr lang="en-US" sz="2400" b="1" dirty="0"/>
              <a:t>blanching of post-mortem hypostasis </a:t>
            </a:r>
            <a:r>
              <a:rPr lang="en-US" sz="2400" dirty="0"/>
              <a:t>will occur on pressure, while the </a:t>
            </a:r>
            <a:r>
              <a:rPr lang="en-US" sz="2400" b="1" dirty="0"/>
              <a:t>bruise will not disappear</a:t>
            </a:r>
            <a:r>
              <a:rPr lang="en-US" sz="2400" dirty="0"/>
              <a:t>. </a:t>
            </a:r>
            <a:endParaRPr lang="sr-Latn-RS" sz="2400" dirty="0" smtClean="0"/>
          </a:p>
          <a:p>
            <a:pPr algn="just"/>
            <a:r>
              <a:rPr lang="en-US" sz="2400" dirty="0" smtClean="0"/>
              <a:t>Another </a:t>
            </a:r>
            <a:r>
              <a:rPr lang="en-US" sz="2400" dirty="0"/>
              <a:t>classic test is </a:t>
            </a:r>
            <a:r>
              <a:rPr lang="en-US" sz="2400" b="1" dirty="0"/>
              <a:t>to incise the suspect area of skin </a:t>
            </a:r>
            <a:r>
              <a:rPr lang="en-US" sz="2400" dirty="0"/>
              <a:t>to see if the underlying blood is intravascular (hypostasis) or infiltrates the tissues outside the blood vessels (bruising). </a:t>
            </a:r>
            <a:endParaRPr lang="sr-Latn-RS" sz="2400" dirty="0" smtClean="0"/>
          </a:p>
          <a:p>
            <a:pPr algn="just"/>
            <a:r>
              <a:rPr lang="en-US" sz="2400" b="1" dirty="0" smtClean="0"/>
              <a:t>Hypostasis </a:t>
            </a:r>
            <a:r>
              <a:rPr lang="en-US" sz="2400" b="1" dirty="0"/>
              <a:t>is localized in the superficial layer of the skin and blood can be washed away from the incised surface. </a:t>
            </a:r>
            <a:endParaRPr lang="sr-Latn-RS" sz="2400" b="1" dirty="0" smtClean="0"/>
          </a:p>
          <a:p>
            <a:pPr algn="just"/>
            <a:r>
              <a:rPr lang="en-US" sz="2400" b="1" dirty="0" smtClean="0"/>
              <a:t>The </a:t>
            </a:r>
            <a:r>
              <a:rPr lang="en-US" sz="2400" b="1" dirty="0"/>
              <a:t>bruise is usually deeper in the skin or underlying tissues and infiltrates through the tissues outside the ruptured vessels. </a:t>
            </a:r>
            <a:endParaRPr lang="sr-Latn-RS" sz="2400" b="1" dirty="0" smtClean="0"/>
          </a:p>
          <a:p>
            <a:pPr algn="just"/>
            <a:r>
              <a:rPr lang="en-US" sz="2400" dirty="0" smtClean="0"/>
              <a:t>Sometimes </a:t>
            </a:r>
            <a:r>
              <a:rPr lang="en-US" sz="2400" dirty="0"/>
              <a:t>histological examination may be necessary to finally solve this problem</a:t>
            </a:r>
            <a:r>
              <a:rPr lang="en-US" sz="2400" dirty="0" smtClean="0"/>
              <a:t>.</a:t>
            </a:r>
            <a:endParaRPr lang="sr-Latn-RS" sz="2400" dirty="0" smtClean="0"/>
          </a:p>
          <a:p>
            <a:pPr marL="0" indent="0" algn="just">
              <a:buNone/>
            </a:pPr>
            <a:r>
              <a:rPr lang="en-US" sz="2400" dirty="0" smtClean="0"/>
              <a:t> </a:t>
            </a:r>
            <a:r>
              <a:rPr lang="en-US" dirty="0"/>
              <a:t/>
            </a:r>
            <a:br>
              <a:rPr lang="en-US" dirty="0"/>
            </a:br>
            <a:endParaRPr lang="en-US" dirty="0"/>
          </a:p>
        </p:txBody>
      </p:sp>
    </p:spTree>
    <p:extLst>
      <p:ext uri="{BB962C8B-B14F-4D97-AF65-F5344CB8AC3E}">
        <p14:creationId xmlns:p14="http://schemas.microsoft.com/office/powerpoint/2010/main" val="3961342847"/>
      </p:ext>
    </p:extLst>
  </p:cSld>
  <p:clrMapOvr>
    <a:masterClrMapping/>
  </p:clrMapOvr>
  <p:transition spd="slow">
    <p:cover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pPr algn="just"/>
            <a:r>
              <a:rPr lang="en-US" sz="2400" dirty="0"/>
              <a:t>This </a:t>
            </a:r>
            <a:r>
              <a:rPr lang="en-US" sz="2400" b="1" dirty="0"/>
              <a:t>test is applicable only in fresh bodies</a:t>
            </a:r>
            <a:r>
              <a:rPr lang="en-US" sz="2400" dirty="0"/>
              <a:t>, but when decomposition begins, the differentiation becomes unclear. When post-mortem changes develop, the diffusion of the </a:t>
            </a:r>
            <a:r>
              <a:rPr lang="en-US" sz="2400" dirty="0" err="1"/>
              <a:t>haemolysed</a:t>
            </a:r>
            <a:r>
              <a:rPr lang="en-US" sz="2400" dirty="0"/>
              <a:t> blood from the vessels makes the distinction between hypostasis and bruising difficult and eventually impossible</a:t>
            </a:r>
            <a:r>
              <a:rPr lang="en-US" sz="2400" dirty="0" smtClean="0"/>
              <a:t>.</a:t>
            </a:r>
            <a:endParaRPr lang="sr-Latn-RS" sz="2400" dirty="0" smtClean="0"/>
          </a:p>
          <a:p>
            <a:pPr marL="0" indent="0" algn="just">
              <a:buNone/>
            </a:pPr>
            <a:r>
              <a:rPr lang="en-US" sz="2400" dirty="0" smtClean="0"/>
              <a:t> </a:t>
            </a:r>
            <a:r>
              <a:rPr lang="en-US" dirty="0"/>
              <a:t/>
            </a:r>
            <a:br>
              <a:rPr lang="en-US" dirty="0"/>
            </a:br>
            <a:endParaRPr lang="en-US" dirty="0"/>
          </a:p>
        </p:txBody>
      </p:sp>
      <p:pic>
        <p:nvPicPr>
          <p:cNvPr id="4" name="Picture 3" descr="Pritisak na mrlje"/>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a:stretch>
            <a:fillRect/>
          </a:stretch>
        </p:blipFill>
        <p:spPr>
          <a:xfrm>
            <a:off x="2163595" y="2914431"/>
            <a:ext cx="5624146" cy="3581986"/>
          </a:xfrm>
          <a:prstGeom prst="rect">
            <a:avLst/>
          </a:prstGeom>
          <a:effectLst>
            <a:outerShdw dist="107763" dir="2700000" algn="ctr" rotWithShape="0">
              <a:srgbClr val="808080">
                <a:alpha val="50000"/>
              </a:srgbClr>
            </a:outerShdw>
          </a:effectLst>
        </p:spPr>
      </p:pic>
    </p:spTree>
    <p:extLst>
      <p:ext uri="{BB962C8B-B14F-4D97-AF65-F5344CB8AC3E}">
        <p14:creationId xmlns:p14="http://schemas.microsoft.com/office/powerpoint/2010/main" val="2706875859"/>
      </p:ext>
    </p:extLst>
  </p:cSld>
  <p:clrMapOvr>
    <a:masterClrMapping/>
  </p:clrMapOvr>
  <p:transition spd="slow">
    <p:cover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rotWithShape="1">
          <a:blip r:embed="rId2"/>
          <a:srcRect l="21529" t="25231" r="10376" b="13816"/>
          <a:stretch/>
        </p:blipFill>
        <p:spPr bwMode="auto">
          <a:xfrm>
            <a:off x="519072" y="512884"/>
            <a:ext cx="8915074" cy="527245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62930657"/>
      </p:ext>
    </p:extLst>
  </p:cSld>
  <p:clrMapOvr>
    <a:masterClrMapping/>
  </p:clrMapOvr>
  <p:transition spd="slow">
    <p:cover dir="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pPr marL="0" indent="0" algn="ctr">
              <a:buNone/>
            </a:pPr>
            <a:r>
              <a:rPr lang="en-US" sz="2400" b="1" i="1" dirty="0">
                <a:solidFill>
                  <a:schemeClr val="accent2">
                    <a:lumMod val="60000"/>
                    <a:lumOff val="40000"/>
                  </a:schemeClr>
                </a:solidFill>
              </a:rPr>
              <a:t>BODY COOLING</a:t>
            </a:r>
          </a:p>
          <a:p>
            <a:pPr algn="just"/>
            <a:r>
              <a:rPr lang="en-US" sz="2400" dirty="0"/>
              <a:t>After death, the body stops producing heat and its temperature is gradually lost. </a:t>
            </a:r>
            <a:r>
              <a:rPr lang="en-US" sz="2400" b="1" dirty="0"/>
              <a:t>At first, cooling is relatively rapid. After a few hours, the rate slows down until the temperature is the same as that of the surrounding atmosphere. </a:t>
            </a:r>
            <a:endParaRPr lang="sr-Latn-RS" sz="2400" b="1" dirty="0" smtClean="0"/>
          </a:p>
          <a:p>
            <a:pPr algn="just"/>
            <a:r>
              <a:rPr lang="en-US" sz="2400" dirty="0" smtClean="0"/>
              <a:t>The </a:t>
            </a:r>
            <a:r>
              <a:rPr lang="en-US" sz="2400" dirty="0"/>
              <a:t>body cooling process for the body’s surface generally takes from 8 to 12 hours. The interior of the body requires additional time to reach ambient temperature - about 20 to 30 hours in all</a:t>
            </a:r>
            <a:r>
              <a:rPr lang="en-US" sz="2400" dirty="0" smtClean="0"/>
              <a:t>.</a:t>
            </a:r>
            <a:endParaRPr lang="sr-Latn-RS" sz="2400" dirty="0" smtClean="0"/>
          </a:p>
          <a:p>
            <a:pPr marL="0" indent="0" algn="just">
              <a:buNone/>
            </a:pPr>
            <a:r>
              <a:rPr lang="en-US" sz="2400" dirty="0" smtClean="0"/>
              <a:t> </a:t>
            </a:r>
            <a:r>
              <a:rPr lang="en-US" sz="2400" dirty="0"/>
              <a:t/>
            </a:r>
            <a:br>
              <a:rPr lang="en-US" sz="2400" dirty="0"/>
            </a:br>
            <a:endParaRPr lang="en-US" sz="2400" dirty="0"/>
          </a:p>
        </p:txBody>
      </p:sp>
    </p:spTree>
    <p:extLst>
      <p:ext uri="{BB962C8B-B14F-4D97-AF65-F5344CB8AC3E}">
        <p14:creationId xmlns:p14="http://schemas.microsoft.com/office/powerpoint/2010/main" val="10135442"/>
      </p:ext>
    </p:extLst>
  </p:cSld>
  <p:clrMapOvr>
    <a:masterClrMapping/>
  </p:clrMapOvr>
  <p:transition spd="slow">
    <p:cover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0"/>
            <a:ext cx="8596668" cy="5829299"/>
          </a:xfrm>
        </p:spPr>
        <p:txBody>
          <a:bodyPr>
            <a:normAutofit lnSpcReduction="10000"/>
          </a:bodyPr>
          <a:lstStyle/>
          <a:p>
            <a:pPr algn="just"/>
            <a:r>
              <a:rPr lang="en-US" sz="2400" dirty="0"/>
              <a:t>Therefore, the rate of body cooling is influenced by a variety of factors: initial body temperature, the body dimension, posture, condition of health, clothing and covering, location, medium around the body, the ambient temperature, air movement and humidity. </a:t>
            </a:r>
            <a:endParaRPr lang="sr-Latn-RS" sz="2400" dirty="0" smtClean="0"/>
          </a:p>
          <a:p>
            <a:pPr algn="just"/>
            <a:r>
              <a:rPr lang="en-US" sz="2400" b="1" dirty="0" smtClean="0"/>
              <a:t>There </a:t>
            </a:r>
            <a:r>
              <a:rPr lang="en-US" sz="2400" b="1" dirty="0"/>
              <a:t>is the rule commonly applied that the body cools by 1oC per hour or 1.5o F per hour</a:t>
            </a:r>
            <a:r>
              <a:rPr lang="en-US" sz="2400" b="1" dirty="0" smtClean="0"/>
              <a:t>.</a:t>
            </a:r>
            <a:endParaRPr lang="sr-Latn-RS" sz="2400" b="1" dirty="0" smtClean="0"/>
          </a:p>
          <a:p>
            <a:pPr algn="just"/>
            <a:r>
              <a:rPr lang="en-US" sz="2400" b="1" dirty="0" smtClean="0"/>
              <a:t> </a:t>
            </a:r>
            <a:r>
              <a:rPr lang="en-US" sz="2400" dirty="0"/>
              <a:t>The forensic procedure includes </a:t>
            </a:r>
            <a:r>
              <a:rPr lang="en-US" sz="2400" b="1" dirty="0"/>
              <a:t>measuring both the deep rectal or liver temperature </a:t>
            </a:r>
            <a:r>
              <a:rPr lang="en-US" sz="2400" dirty="0"/>
              <a:t>and </a:t>
            </a:r>
            <a:r>
              <a:rPr lang="en-US" sz="2400" b="1" dirty="0"/>
              <a:t>room temperature </a:t>
            </a:r>
            <a:r>
              <a:rPr lang="en-US" sz="2400" dirty="0"/>
              <a:t>to </a:t>
            </a:r>
            <a:r>
              <a:rPr lang="en-US" sz="2400" b="1" dirty="0"/>
              <a:t>estimate the time of death</a:t>
            </a:r>
            <a:r>
              <a:rPr lang="en-US" sz="2400" dirty="0"/>
              <a:t>. The practice showed that, only in the early hours after death, body cooling might give some useful information about the time of death. This calculated time must be compared with the state of hypostasis and rigor mortis</a:t>
            </a:r>
            <a:r>
              <a:rPr lang="en-US" sz="2400" dirty="0" smtClean="0"/>
              <a:t>.</a:t>
            </a:r>
            <a:endParaRPr lang="sr-Latn-RS" sz="2400" dirty="0" smtClean="0"/>
          </a:p>
          <a:p>
            <a:pPr marL="0" indent="0" algn="just">
              <a:buNone/>
            </a:pPr>
            <a:r>
              <a:rPr lang="en-US" sz="2400" dirty="0" smtClean="0"/>
              <a:t> </a:t>
            </a:r>
            <a:r>
              <a:rPr lang="en-US" dirty="0"/>
              <a:t/>
            </a:r>
            <a:br>
              <a:rPr lang="en-US" dirty="0"/>
            </a:br>
            <a:endParaRPr lang="en-US" dirty="0"/>
          </a:p>
        </p:txBody>
      </p:sp>
    </p:spTree>
    <p:extLst>
      <p:ext uri="{BB962C8B-B14F-4D97-AF65-F5344CB8AC3E}">
        <p14:creationId xmlns:p14="http://schemas.microsoft.com/office/powerpoint/2010/main" val="3065522255"/>
      </p:ext>
    </p:extLst>
  </p:cSld>
  <p:clrMapOvr>
    <a:masterClrMapping/>
  </p:clrMapOvr>
  <p:transition spd="slow">
    <p:cover dir="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algn="just"/>
            <a:r>
              <a:rPr lang="en-US" sz="2400" dirty="0"/>
              <a:t>The problem of </a:t>
            </a:r>
            <a:r>
              <a:rPr lang="en-US" sz="2400" b="1" dirty="0"/>
              <a:t>how long a body was dead </a:t>
            </a:r>
            <a:r>
              <a:rPr lang="en-US" sz="2400" dirty="0"/>
              <a:t>is, both, the </a:t>
            </a:r>
            <a:r>
              <a:rPr lang="en-US" sz="2400" dirty="0">
                <a:solidFill>
                  <a:schemeClr val="accent2">
                    <a:lumMod val="60000"/>
                    <a:lumOff val="40000"/>
                  </a:schemeClr>
                </a:solidFill>
              </a:rPr>
              <a:t>most important </a:t>
            </a:r>
            <a:r>
              <a:rPr lang="en-US" sz="2400" dirty="0"/>
              <a:t>and </a:t>
            </a:r>
            <a:r>
              <a:rPr lang="en-US" sz="2400" dirty="0">
                <a:solidFill>
                  <a:schemeClr val="accent2">
                    <a:lumMod val="60000"/>
                    <a:lumOff val="40000"/>
                  </a:schemeClr>
                </a:solidFill>
              </a:rPr>
              <a:t>difficult</a:t>
            </a:r>
            <a:r>
              <a:rPr lang="en-US" sz="2400" dirty="0"/>
              <a:t> issue in </a:t>
            </a:r>
            <a:r>
              <a:rPr lang="en-US" sz="2400" dirty="0" err="1"/>
              <a:t>medicolegal</a:t>
            </a:r>
            <a:r>
              <a:rPr lang="en-US" sz="2400" dirty="0"/>
              <a:t> practice. There are three classical standard indicators of time since death: </a:t>
            </a:r>
            <a:endParaRPr lang="sr-Latn-RS" sz="2400" dirty="0" smtClean="0"/>
          </a:p>
          <a:p>
            <a:pPr marL="0" indent="0" algn="just">
              <a:buNone/>
            </a:pPr>
            <a:r>
              <a:rPr lang="en-US" sz="2400" dirty="0" smtClean="0"/>
              <a:t>•</a:t>
            </a:r>
            <a:r>
              <a:rPr lang="en-US" sz="2400" dirty="0"/>
              <a:t>body temperature, </a:t>
            </a:r>
            <a:endParaRPr lang="sr-Latn-RS" sz="2400" dirty="0" smtClean="0"/>
          </a:p>
          <a:p>
            <a:pPr marL="0" indent="0" algn="just">
              <a:buNone/>
            </a:pPr>
            <a:r>
              <a:rPr lang="en-US" sz="2400" dirty="0" smtClean="0"/>
              <a:t>•</a:t>
            </a:r>
            <a:r>
              <a:rPr lang="en-US" sz="2400" dirty="0"/>
              <a:t>rigor mortis and </a:t>
            </a:r>
            <a:endParaRPr lang="sr-Latn-RS" sz="2400" dirty="0" smtClean="0"/>
          </a:p>
          <a:p>
            <a:pPr marL="0" indent="0" algn="just">
              <a:buNone/>
            </a:pPr>
            <a:r>
              <a:rPr lang="en-US" sz="2400" dirty="0" smtClean="0"/>
              <a:t>•hypostasis </a:t>
            </a:r>
            <a:endParaRPr lang="sr-Latn-RS" sz="2400" dirty="0" smtClean="0"/>
          </a:p>
          <a:p>
            <a:pPr marL="0" indent="0" algn="just">
              <a:buNone/>
            </a:pPr>
            <a:endParaRPr lang="sr-Latn-RS" sz="2400" dirty="0" smtClean="0"/>
          </a:p>
          <a:p>
            <a:pPr algn="just"/>
            <a:r>
              <a:rPr lang="en-US" sz="2400" dirty="0" smtClean="0"/>
              <a:t>The </a:t>
            </a:r>
            <a:r>
              <a:rPr lang="en-US" sz="2400" dirty="0"/>
              <a:t>following list shows various stages of </a:t>
            </a:r>
            <a:r>
              <a:rPr lang="en-US" sz="2400" dirty="0" err="1"/>
              <a:t>rigour's</a:t>
            </a:r>
            <a:r>
              <a:rPr lang="en-US" sz="2400" dirty="0"/>
              <a:t> appearing and </a:t>
            </a:r>
            <a:r>
              <a:rPr lang="en-US" sz="2400" dirty="0" smtClean="0"/>
              <a:t>disappearing</a:t>
            </a:r>
            <a:r>
              <a:rPr lang="sr-Latn-RS" sz="2400" dirty="0" smtClean="0"/>
              <a:t> </a:t>
            </a:r>
            <a:r>
              <a:rPr lang="en-US" sz="2400" dirty="0" smtClean="0"/>
              <a:t>compared </a:t>
            </a:r>
            <a:r>
              <a:rPr lang="en-US" sz="2400" dirty="0"/>
              <a:t>with the estimation of body temperature for use in average conditions: </a:t>
            </a:r>
            <a:br>
              <a:rPr lang="en-US" sz="2400" dirty="0"/>
            </a:br>
            <a:endParaRPr lang="en-US" sz="2400" dirty="0"/>
          </a:p>
        </p:txBody>
      </p:sp>
    </p:spTree>
    <p:extLst>
      <p:ext uri="{BB962C8B-B14F-4D97-AF65-F5344CB8AC3E}">
        <p14:creationId xmlns:p14="http://schemas.microsoft.com/office/powerpoint/2010/main" val="576974251"/>
      </p:ext>
    </p:extLst>
  </p:cSld>
  <p:clrMapOvr>
    <a:masterClrMapping/>
  </p:clrMapOvr>
  <p:transition spd="slow">
    <p:cover dir="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521492209"/>
              </p:ext>
            </p:extLst>
          </p:nvPr>
        </p:nvGraphicFramePr>
        <p:xfrm>
          <a:off x="1468315" y="1732083"/>
          <a:ext cx="7341577" cy="3033350"/>
        </p:xfrm>
        <a:graphic>
          <a:graphicData uri="http://schemas.openxmlformats.org/drawingml/2006/table">
            <a:tbl>
              <a:tblPr/>
              <a:tblGrid>
                <a:gridCol w="3660786">
                  <a:extLst>
                    <a:ext uri="{9D8B030D-6E8A-4147-A177-3AD203B41FA5}">
                      <a16:colId xmlns:a16="http://schemas.microsoft.com/office/drawing/2014/main" val="2987311887"/>
                    </a:ext>
                  </a:extLst>
                </a:gridCol>
                <a:gridCol w="3680791">
                  <a:extLst>
                    <a:ext uri="{9D8B030D-6E8A-4147-A177-3AD203B41FA5}">
                      <a16:colId xmlns:a16="http://schemas.microsoft.com/office/drawing/2014/main" val="3586828141"/>
                    </a:ext>
                  </a:extLst>
                </a:gridCol>
              </a:tblGrid>
              <a:tr h="606670">
                <a:tc>
                  <a:txBody>
                    <a:bodyPr/>
                    <a:lstStyle/>
                    <a:p>
                      <a:r>
                        <a:rPr lang="en-US" sz="2800" b="0" i="0" dirty="0">
                          <a:solidFill>
                            <a:schemeClr val="accent2">
                              <a:lumMod val="60000"/>
                              <a:lumOff val="40000"/>
                            </a:schemeClr>
                          </a:solidFill>
                          <a:effectLst/>
                          <a:latin typeface="Cambria" panose="02040503050406030204" pitchFamily="18" charset="0"/>
                        </a:rPr>
                        <a:t>If the body is: </a:t>
                      </a:r>
                      <a:endParaRPr lang="en-US" sz="2800" dirty="0">
                        <a:solidFill>
                          <a:schemeClr val="accent2">
                            <a:lumMod val="60000"/>
                            <a:lumOff val="40000"/>
                          </a:schemeClr>
                        </a:solidFill>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2800" b="0" i="0">
                          <a:solidFill>
                            <a:schemeClr val="accent2">
                              <a:lumMod val="60000"/>
                              <a:lumOff val="40000"/>
                            </a:schemeClr>
                          </a:solidFill>
                          <a:effectLst/>
                          <a:latin typeface="Cambria" panose="02040503050406030204" pitchFamily="18" charset="0"/>
                        </a:rPr>
                        <a:t>The time of death was:</a:t>
                      </a:r>
                      <a:endParaRPr lang="en-US" sz="2800">
                        <a:solidFill>
                          <a:schemeClr val="accent2">
                            <a:lumMod val="60000"/>
                            <a:lumOff val="40000"/>
                          </a:schemeClr>
                        </a:solidFill>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4878275"/>
                  </a:ext>
                </a:extLst>
              </a:tr>
              <a:tr h="606670">
                <a:tc>
                  <a:txBody>
                    <a:bodyPr/>
                    <a:lstStyle/>
                    <a:p>
                      <a:r>
                        <a:rPr lang="en-US" sz="2800" b="1" i="0" dirty="0">
                          <a:solidFill>
                            <a:schemeClr val="accent2">
                              <a:lumMod val="60000"/>
                              <a:lumOff val="40000"/>
                            </a:schemeClr>
                          </a:solidFill>
                          <a:effectLst/>
                          <a:latin typeface="Cambria" panose="02040503050406030204" pitchFamily="18" charset="0"/>
                        </a:rPr>
                        <a:t>warm and flaccid </a:t>
                      </a:r>
                      <a:endParaRPr lang="en-US" sz="2800" dirty="0">
                        <a:solidFill>
                          <a:schemeClr val="accent2">
                            <a:lumMod val="60000"/>
                            <a:lumOff val="40000"/>
                          </a:schemeClr>
                        </a:solidFill>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2800" b="0" i="0">
                          <a:solidFill>
                            <a:schemeClr val="accent2">
                              <a:lumMod val="60000"/>
                              <a:lumOff val="40000"/>
                            </a:schemeClr>
                          </a:solidFill>
                          <a:effectLst/>
                          <a:latin typeface="Cambria" panose="02040503050406030204" pitchFamily="18" charset="0"/>
                        </a:rPr>
                        <a:t>less than 3 hours</a:t>
                      </a:r>
                      <a:endParaRPr lang="en-US" sz="2800">
                        <a:solidFill>
                          <a:schemeClr val="accent2">
                            <a:lumMod val="60000"/>
                            <a:lumOff val="40000"/>
                          </a:schemeClr>
                        </a:solidFill>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1913832"/>
                  </a:ext>
                </a:extLst>
              </a:tr>
              <a:tr h="606670">
                <a:tc>
                  <a:txBody>
                    <a:bodyPr/>
                    <a:lstStyle/>
                    <a:p>
                      <a:r>
                        <a:rPr lang="en-US" sz="2800" b="1" i="0" dirty="0">
                          <a:solidFill>
                            <a:schemeClr val="accent2">
                              <a:lumMod val="60000"/>
                              <a:lumOff val="40000"/>
                            </a:schemeClr>
                          </a:solidFill>
                          <a:effectLst/>
                          <a:latin typeface="Cambria" panose="02040503050406030204" pitchFamily="18" charset="0"/>
                        </a:rPr>
                        <a:t>warm and stiff </a:t>
                      </a:r>
                      <a:endParaRPr lang="en-US" sz="2800" dirty="0">
                        <a:solidFill>
                          <a:schemeClr val="accent2">
                            <a:lumMod val="60000"/>
                            <a:lumOff val="40000"/>
                          </a:schemeClr>
                        </a:solidFill>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2800" b="0" i="0" dirty="0">
                          <a:solidFill>
                            <a:schemeClr val="accent2">
                              <a:lumMod val="60000"/>
                              <a:lumOff val="40000"/>
                            </a:schemeClr>
                          </a:solidFill>
                          <a:effectLst/>
                          <a:latin typeface="Cambria" panose="02040503050406030204" pitchFamily="18" charset="0"/>
                        </a:rPr>
                        <a:t>from 3 to 8 hours</a:t>
                      </a:r>
                      <a:endParaRPr lang="en-US" sz="2800" dirty="0">
                        <a:solidFill>
                          <a:schemeClr val="accent2">
                            <a:lumMod val="60000"/>
                            <a:lumOff val="40000"/>
                          </a:schemeClr>
                        </a:solidFill>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541968"/>
                  </a:ext>
                </a:extLst>
              </a:tr>
              <a:tr h="606670">
                <a:tc>
                  <a:txBody>
                    <a:bodyPr/>
                    <a:lstStyle/>
                    <a:p>
                      <a:r>
                        <a:rPr lang="en-US" sz="2800" b="1" i="0">
                          <a:solidFill>
                            <a:schemeClr val="accent2">
                              <a:lumMod val="60000"/>
                              <a:lumOff val="40000"/>
                            </a:schemeClr>
                          </a:solidFill>
                          <a:effectLst/>
                          <a:latin typeface="Cambria" panose="02040503050406030204" pitchFamily="18" charset="0"/>
                        </a:rPr>
                        <a:t>cold and stiff </a:t>
                      </a:r>
                      <a:endParaRPr lang="en-US" sz="2800">
                        <a:solidFill>
                          <a:schemeClr val="accent2">
                            <a:lumMod val="60000"/>
                            <a:lumOff val="40000"/>
                          </a:schemeClr>
                        </a:solidFill>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2800" b="0" i="0" dirty="0">
                          <a:solidFill>
                            <a:schemeClr val="accent2">
                              <a:lumMod val="60000"/>
                              <a:lumOff val="40000"/>
                            </a:schemeClr>
                          </a:solidFill>
                          <a:effectLst/>
                          <a:latin typeface="Cambria" panose="02040503050406030204" pitchFamily="18" charset="0"/>
                        </a:rPr>
                        <a:t>from 8 to 36 hours</a:t>
                      </a:r>
                      <a:endParaRPr lang="en-US" sz="2800" dirty="0">
                        <a:solidFill>
                          <a:schemeClr val="accent2">
                            <a:lumMod val="60000"/>
                            <a:lumOff val="40000"/>
                          </a:schemeClr>
                        </a:solidFill>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0166472"/>
                  </a:ext>
                </a:extLst>
              </a:tr>
              <a:tr h="606670">
                <a:tc>
                  <a:txBody>
                    <a:bodyPr/>
                    <a:lstStyle/>
                    <a:p>
                      <a:r>
                        <a:rPr lang="en-US" sz="2800" b="1" i="0">
                          <a:solidFill>
                            <a:schemeClr val="accent2">
                              <a:lumMod val="60000"/>
                              <a:lumOff val="40000"/>
                            </a:schemeClr>
                          </a:solidFill>
                          <a:effectLst/>
                          <a:latin typeface="Cambria" panose="02040503050406030204" pitchFamily="18" charset="0"/>
                        </a:rPr>
                        <a:t>cold and flaccid </a:t>
                      </a:r>
                      <a:endParaRPr lang="en-US" sz="2800">
                        <a:solidFill>
                          <a:schemeClr val="accent2">
                            <a:lumMod val="60000"/>
                            <a:lumOff val="40000"/>
                          </a:schemeClr>
                        </a:solidFill>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en-US" sz="2800" b="0" i="0" dirty="0">
                          <a:solidFill>
                            <a:schemeClr val="accent2">
                              <a:lumMod val="60000"/>
                              <a:lumOff val="40000"/>
                            </a:schemeClr>
                          </a:solidFill>
                          <a:effectLst/>
                          <a:latin typeface="Cambria" panose="02040503050406030204" pitchFamily="18" charset="0"/>
                        </a:rPr>
                        <a:t>more than 36 hours</a:t>
                      </a:r>
                      <a:endParaRPr lang="en-US" sz="2800" dirty="0">
                        <a:solidFill>
                          <a:schemeClr val="accent2">
                            <a:lumMod val="60000"/>
                            <a:lumOff val="40000"/>
                          </a:schemeClr>
                        </a:solidFill>
                        <a:effectLs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6140226"/>
                  </a:ext>
                </a:extLst>
              </a:tr>
            </a:tbl>
          </a:graphicData>
        </a:graphic>
      </p:graphicFrame>
      <p:sp>
        <p:nvSpPr>
          <p:cNvPr id="4" name="Rectangle 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67599035"/>
      </p:ext>
    </p:extLst>
  </p:cSld>
  <p:clrMapOvr>
    <a:masterClrMapping/>
  </p:clrMapOvr>
  <p:transition spd="slow">
    <p:cover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908430"/>
          </a:xfrm>
        </p:spPr>
        <p:txBody>
          <a:bodyPr>
            <a:normAutofit/>
          </a:bodyPr>
          <a:lstStyle/>
          <a:p>
            <a:pPr algn="just"/>
            <a:r>
              <a:rPr lang="en-US" sz="2400" dirty="0"/>
              <a:t>The </a:t>
            </a:r>
            <a:r>
              <a:rPr lang="en-US" sz="2400" b="1" dirty="0"/>
              <a:t>use of vitreous </a:t>
            </a:r>
            <a:r>
              <a:rPr lang="en-US" sz="2400" b="1" dirty="0" err="1"/>
              <a:t>humour</a:t>
            </a:r>
            <a:r>
              <a:rPr lang="en-US" sz="2400" b="1" dirty="0"/>
              <a:t> chemistry in timing of death </a:t>
            </a:r>
            <a:r>
              <a:rPr lang="en-US" sz="2400" dirty="0"/>
              <a:t>is a relatively new scientific method. </a:t>
            </a:r>
            <a:endParaRPr lang="sr-Latn-RS" sz="2400" dirty="0" smtClean="0"/>
          </a:p>
          <a:p>
            <a:pPr algn="just"/>
            <a:r>
              <a:rPr lang="en-US" sz="2400" dirty="0" smtClean="0"/>
              <a:t>The </a:t>
            </a:r>
            <a:r>
              <a:rPr lang="en-US" sz="2400" dirty="0"/>
              <a:t>test was developed by observation that as red cells break down following death, </a:t>
            </a:r>
            <a:r>
              <a:rPr lang="en-US" sz="2400" b="1" dirty="0"/>
              <a:t>potassium </a:t>
            </a:r>
            <a:r>
              <a:rPr lang="en-US" sz="2400" dirty="0"/>
              <a:t>enters the vitreous fluid at a slow but predictable rate</a:t>
            </a:r>
            <a:r>
              <a:rPr lang="en-US" sz="2400" dirty="0" smtClean="0"/>
              <a:t>.</a:t>
            </a:r>
            <a:endParaRPr lang="sr-Latn-RS" sz="2400" dirty="0" smtClean="0"/>
          </a:p>
          <a:p>
            <a:pPr algn="just"/>
            <a:r>
              <a:rPr lang="en-US" sz="2400" dirty="0" smtClean="0"/>
              <a:t> </a:t>
            </a:r>
            <a:r>
              <a:rPr lang="en-US" sz="2400" dirty="0"/>
              <a:t>However, it is still not a routine tool because different authors suggest widely different results. It is believed that this method could be used as an indicator of post-mortem interval with a standard error of plus or minus five hours for the first day after death. But further investigations showed that the standard error increased with post-mortem interval</a:t>
            </a:r>
            <a:r>
              <a:rPr lang="en-US" sz="2400" dirty="0" smtClean="0"/>
              <a:t>.</a:t>
            </a:r>
            <a:endParaRPr lang="sr-Latn-RS" sz="2400" dirty="0" smtClean="0"/>
          </a:p>
          <a:p>
            <a:pPr marL="0" indent="0" algn="just">
              <a:buNone/>
            </a:pPr>
            <a:r>
              <a:rPr lang="en-US" sz="2400" dirty="0" smtClean="0"/>
              <a:t> </a:t>
            </a:r>
            <a:r>
              <a:rPr lang="en-US" dirty="0"/>
              <a:t/>
            </a:r>
            <a:br>
              <a:rPr lang="en-US" dirty="0"/>
            </a:br>
            <a:endParaRPr lang="en-US" dirty="0"/>
          </a:p>
        </p:txBody>
      </p:sp>
    </p:spTree>
    <p:extLst>
      <p:ext uri="{BB962C8B-B14F-4D97-AF65-F5344CB8AC3E}">
        <p14:creationId xmlns:p14="http://schemas.microsoft.com/office/powerpoint/2010/main" val="2540748429"/>
      </p:ext>
    </p:extLst>
  </p:cSld>
  <p:clrMapOvr>
    <a:masterClrMapping/>
  </p:clrMapOvr>
  <p:transition spd="slow">
    <p:cover dir="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0"/>
            <a:ext cx="8596668" cy="5943599"/>
          </a:xfrm>
        </p:spPr>
        <p:txBody>
          <a:bodyPr>
            <a:noAutofit/>
          </a:bodyPr>
          <a:lstStyle/>
          <a:p>
            <a:pPr marL="0" indent="0" algn="ctr">
              <a:buNone/>
            </a:pPr>
            <a:r>
              <a:rPr lang="en-US" sz="2400" b="1" dirty="0">
                <a:solidFill>
                  <a:schemeClr val="accent2">
                    <a:lumMod val="60000"/>
                    <a:lumOff val="40000"/>
                  </a:schemeClr>
                </a:solidFill>
              </a:rPr>
              <a:t>POST-MORTEM DECOMPOSITION</a:t>
            </a:r>
          </a:p>
          <a:p>
            <a:pPr algn="just"/>
            <a:r>
              <a:rPr lang="en-US" sz="2400" dirty="0"/>
              <a:t>The post-mortem decomposition includes processes of </a:t>
            </a:r>
            <a:r>
              <a:rPr lang="en-US" sz="2400" b="1" i="1" dirty="0">
                <a:solidFill>
                  <a:schemeClr val="accent2">
                    <a:lumMod val="60000"/>
                    <a:lumOff val="40000"/>
                  </a:schemeClr>
                </a:solidFill>
              </a:rPr>
              <a:t>putrefaction, </a:t>
            </a:r>
            <a:r>
              <a:rPr lang="en-US" sz="2400" b="1" i="1" dirty="0" err="1">
                <a:solidFill>
                  <a:schemeClr val="accent2">
                    <a:lumMod val="60000"/>
                    <a:lumOff val="40000"/>
                  </a:schemeClr>
                </a:solidFill>
              </a:rPr>
              <a:t>adipocere</a:t>
            </a:r>
            <a:r>
              <a:rPr lang="en-US" sz="2400" b="1" i="1" dirty="0">
                <a:solidFill>
                  <a:schemeClr val="accent2">
                    <a:lumMod val="60000"/>
                    <a:lumOff val="40000"/>
                  </a:schemeClr>
                </a:solidFill>
              </a:rPr>
              <a:t> </a:t>
            </a:r>
            <a:r>
              <a:rPr lang="en-US" sz="2400" dirty="0">
                <a:solidFill>
                  <a:schemeClr val="accent2">
                    <a:lumMod val="60000"/>
                    <a:lumOff val="40000"/>
                  </a:schemeClr>
                </a:solidFill>
              </a:rPr>
              <a:t>and </a:t>
            </a:r>
            <a:r>
              <a:rPr lang="en-US" sz="2400" b="1" i="1" dirty="0">
                <a:solidFill>
                  <a:schemeClr val="accent2">
                    <a:lumMod val="60000"/>
                    <a:lumOff val="40000"/>
                  </a:schemeClr>
                </a:solidFill>
              </a:rPr>
              <a:t>mummification. </a:t>
            </a:r>
            <a:r>
              <a:rPr lang="en-US" sz="2400" dirty="0"/>
              <a:t>Decomposition is a mixed process that involves autolysis of cells by internal chemical breakdown, autolysis of tissue from liberated enzymes and influence of bacterial processes.</a:t>
            </a:r>
          </a:p>
          <a:p>
            <a:pPr algn="just"/>
            <a:r>
              <a:rPr lang="en-US" sz="2400" b="1" dirty="0" smtClean="0"/>
              <a:t>Decomposition </a:t>
            </a:r>
            <a:r>
              <a:rPr lang="en-US" sz="2400" b="1" dirty="0"/>
              <a:t>or decay differs from body to body, and even from one part of the same corpse to another and depends both on environmental conditions and characteristics of the dead body</a:t>
            </a:r>
            <a:r>
              <a:rPr lang="en-US" sz="2400" b="1" dirty="0" smtClean="0"/>
              <a:t>.</a:t>
            </a:r>
            <a:endParaRPr lang="sr-Latn-RS" sz="2400" b="1" dirty="0"/>
          </a:p>
          <a:p>
            <a:pPr marL="0" indent="0" algn="just">
              <a:buNone/>
            </a:pPr>
            <a:endParaRPr lang="en-US" sz="2400" dirty="0"/>
          </a:p>
        </p:txBody>
      </p:sp>
    </p:spTree>
    <p:extLst>
      <p:ext uri="{BB962C8B-B14F-4D97-AF65-F5344CB8AC3E}">
        <p14:creationId xmlns:p14="http://schemas.microsoft.com/office/powerpoint/2010/main" val="2227707706"/>
      </p:ext>
    </p:extLst>
  </p:cSld>
  <p:clrMapOvr>
    <a:masterClrMapping/>
  </p:clrMapOvr>
  <p:transition spd="slow">
    <p:cover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8880" y="861647"/>
            <a:ext cx="8596668" cy="3956537"/>
          </a:xfrm>
        </p:spPr>
        <p:txBody>
          <a:bodyPr>
            <a:normAutofit/>
          </a:bodyPr>
          <a:lstStyle/>
          <a:p>
            <a:pPr marL="0" indent="0" algn="ctr">
              <a:buNone/>
            </a:pPr>
            <a:r>
              <a:rPr lang="en-US" sz="2400" b="1" i="1" dirty="0">
                <a:solidFill>
                  <a:schemeClr val="accent2">
                    <a:lumMod val="75000"/>
                  </a:schemeClr>
                </a:solidFill>
              </a:rPr>
              <a:t>RIGOR </a:t>
            </a:r>
            <a:r>
              <a:rPr lang="en-US" sz="2400" b="1" i="1" dirty="0" smtClean="0">
                <a:solidFill>
                  <a:schemeClr val="accent2">
                    <a:lumMod val="75000"/>
                  </a:schemeClr>
                </a:solidFill>
              </a:rPr>
              <a:t>MORTIS</a:t>
            </a:r>
            <a:endParaRPr lang="sr-Latn-RS" sz="2400" b="1" i="1" dirty="0" smtClean="0">
              <a:solidFill>
                <a:schemeClr val="accent2">
                  <a:lumMod val="75000"/>
                </a:schemeClr>
              </a:solidFill>
            </a:endParaRPr>
          </a:p>
          <a:p>
            <a:pPr marL="0" indent="0" algn="ctr">
              <a:buNone/>
            </a:pPr>
            <a:endParaRPr lang="en-US" sz="2400" b="1" i="1" dirty="0">
              <a:solidFill>
                <a:schemeClr val="accent2">
                  <a:lumMod val="75000"/>
                </a:schemeClr>
              </a:solidFill>
            </a:endParaRPr>
          </a:p>
          <a:p>
            <a:r>
              <a:rPr lang="en-US" sz="2400" b="1" dirty="0"/>
              <a:t>Rigor mortis or rigidity is stiffening of skeletal muscles </a:t>
            </a:r>
            <a:r>
              <a:rPr lang="en-US" sz="2400" dirty="0"/>
              <a:t>and this is one of significant post-mortem changes.</a:t>
            </a:r>
          </a:p>
          <a:p>
            <a:r>
              <a:rPr lang="en-US" sz="2400" dirty="0"/>
              <a:t>Immediately after death there is a period of </a:t>
            </a:r>
            <a:r>
              <a:rPr lang="en-US" sz="2400" b="1" dirty="0"/>
              <a:t>general muscular relaxation (primary flaccidity) </a:t>
            </a:r>
            <a:r>
              <a:rPr lang="en-US" sz="2400" dirty="0"/>
              <a:t>due to the loss of natural muscular </a:t>
            </a:r>
            <a:r>
              <a:rPr lang="en-US" sz="2400" dirty="0" smtClean="0"/>
              <a:t>tonus</a:t>
            </a:r>
            <a:r>
              <a:rPr lang="sr-Latn-RS" sz="2400" dirty="0" smtClean="0"/>
              <a:t>.</a:t>
            </a:r>
            <a:r>
              <a:rPr lang="en-US" sz="2400" dirty="0" smtClean="0"/>
              <a:t> </a:t>
            </a:r>
            <a:r>
              <a:rPr lang="en-US" sz="2400" dirty="0"/>
              <a:t/>
            </a:r>
            <a:br>
              <a:rPr lang="en-US" sz="2400" dirty="0"/>
            </a:br>
            <a:endParaRPr lang="en-US" sz="2400" dirty="0"/>
          </a:p>
        </p:txBody>
      </p:sp>
    </p:spTree>
    <p:extLst>
      <p:ext uri="{BB962C8B-B14F-4D97-AF65-F5344CB8AC3E}">
        <p14:creationId xmlns:p14="http://schemas.microsoft.com/office/powerpoint/2010/main" val="3227056886"/>
      </p:ext>
    </p:extLst>
  </p:cSld>
  <p:clrMapOvr>
    <a:masterClrMapping/>
  </p:clrMapOvr>
  <p:transition spd="slow">
    <p:cover dir="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lnSpcReduction="10000"/>
          </a:bodyPr>
          <a:lstStyle/>
          <a:p>
            <a:pPr marL="0" indent="0" algn="ctr">
              <a:buNone/>
            </a:pPr>
            <a:r>
              <a:rPr lang="en-US" sz="2400" b="1" i="1" dirty="0">
                <a:solidFill>
                  <a:schemeClr val="accent2">
                    <a:lumMod val="60000"/>
                    <a:lumOff val="40000"/>
                  </a:schemeClr>
                </a:solidFill>
              </a:rPr>
              <a:t>PUTREFACTION</a:t>
            </a:r>
          </a:p>
          <a:p>
            <a:pPr algn="just"/>
            <a:r>
              <a:rPr lang="en-US" sz="2400" dirty="0"/>
              <a:t>The putrefaction is a process </a:t>
            </a:r>
            <a:r>
              <a:rPr lang="en-US" sz="2400" b="1" dirty="0">
                <a:solidFill>
                  <a:schemeClr val="accent2">
                    <a:lumMod val="60000"/>
                    <a:lumOff val="40000"/>
                  </a:schemeClr>
                </a:solidFill>
              </a:rPr>
              <a:t>produced by the influence of putrefactive bacteria</a:t>
            </a:r>
            <a:r>
              <a:rPr lang="en-US" sz="2400" dirty="0"/>
              <a:t>. Bacteria are mostly from the intestine and from outer surroundings. The usual process of putrefaction of the dead body begins several hours after death. </a:t>
            </a:r>
            <a:r>
              <a:rPr lang="en-US" sz="2400" b="1" dirty="0"/>
              <a:t>The first external naked eye sign is greenish discoloration of the lower abdominal wall, so-called </a:t>
            </a:r>
            <a:r>
              <a:rPr lang="en-US" sz="2400" b="1" i="1" dirty="0" err="1">
                <a:solidFill>
                  <a:schemeClr val="accent2">
                    <a:lumMod val="60000"/>
                    <a:lumOff val="40000"/>
                  </a:schemeClr>
                </a:solidFill>
              </a:rPr>
              <a:t>pseudomelanosis</a:t>
            </a:r>
            <a:r>
              <a:rPr lang="en-US" sz="2400" b="1" i="1" dirty="0">
                <a:solidFill>
                  <a:schemeClr val="accent2">
                    <a:lumMod val="60000"/>
                    <a:lumOff val="40000"/>
                  </a:schemeClr>
                </a:solidFill>
              </a:rPr>
              <a:t> cutis</a:t>
            </a:r>
            <a:r>
              <a:rPr lang="en-US" sz="2400" i="1" dirty="0">
                <a:solidFill>
                  <a:schemeClr val="accent2">
                    <a:lumMod val="60000"/>
                    <a:lumOff val="40000"/>
                  </a:schemeClr>
                </a:solidFill>
              </a:rPr>
              <a:t>.</a:t>
            </a:r>
            <a:r>
              <a:rPr lang="en-US" sz="2400" i="1" dirty="0"/>
              <a:t> </a:t>
            </a:r>
            <a:endParaRPr lang="sr-Latn-RS" sz="2400" i="1" dirty="0" smtClean="0"/>
          </a:p>
          <a:p>
            <a:pPr algn="just"/>
            <a:r>
              <a:rPr lang="en-US" sz="2400" dirty="0" err="1" smtClean="0"/>
              <a:t>Colour</a:t>
            </a:r>
            <a:r>
              <a:rPr lang="en-US" sz="2400" dirty="0" smtClean="0"/>
              <a:t> </a:t>
            </a:r>
            <a:r>
              <a:rPr lang="en-US" sz="2400" dirty="0"/>
              <a:t>changes are the result of changes in the blood due to the action of bacteria and </a:t>
            </a:r>
            <a:r>
              <a:rPr lang="en-US" sz="2400" dirty="0" err="1"/>
              <a:t>haemolysis</a:t>
            </a:r>
            <a:r>
              <a:rPr lang="en-US" sz="2400" dirty="0"/>
              <a:t>. Direct spread of bacteria from the bowel into the tissues breaks down </a:t>
            </a:r>
            <a:r>
              <a:rPr lang="en-US" sz="2400" dirty="0" err="1"/>
              <a:t>haemoglobin</a:t>
            </a:r>
            <a:r>
              <a:rPr lang="en-US" sz="2400" dirty="0"/>
              <a:t> into </a:t>
            </a:r>
            <a:r>
              <a:rPr lang="en-US" sz="2400" dirty="0" err="1"/>
              <a:t>sulfhaemoglobin</a:t>
            </a:r>
            <a:r>
              <a:rPr lang="en-US" sz="2400" dirty="0"/>
              <a:t> and other pigmented substances. This discoloration spreads progressively over the abdomen which, in the later phase, becomes distended with gas. </a:t>
            </a:r>
          </a:p>
        </p:txBody>
      </p:sp>
    </p:spTree>
    <p:extLst>
      <p:ext uri="{BB962C8B-B14F-4D97-AF65-F5344CB8AC3E}">
        <p14:creationId xmlns:p14="http://schemas.microsoft.com/office/powerpoint/2010/main" val="2317817388"/>
      </p:ext>
    </p:extLst>
  </p:cSld>
  <p:clrMapOvr>
    <a:masterClrMapping/>
  </p:clrMapOvr>
  <p:transition spd="slow">
    <p:cover dir="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lnSpcReduction="10000"/>
          </a:bodyPr>
          <a:lstStyle/>
          <a:p>
            <a:pPr algn="just"/>
            <a:r>
              <a:rPr lang="en-US" sz="2400" dirty="0">
                <a:solidFill>
                  <a:prstClr val="white">
                    <a:lumMod val="75000"/>
                    <a:lumOff val="25000"/>
                  </a:prstClr>
                </a:solidFill>
              </a:rPr>
              <a:t>The face and neck become reddish, and begin to swell. Swelling and discoloration of the skin in the outer genital area are revealed. Blisters of various sizes develop on the skin. They later burst and the process is accompanied by shedding of large areas of the epidermis. The whole body is stained reddish or greenish. </a:t>
            </a:r>
            <a:endParaRPr lang="sr-Latn-RS" sz="2400" dirty="0" smtClean="0">
              <a:solidFill>
                <a:prstClr val="white">
                  <a:lumMod val="75000"/>
                  <a:lumOff val="25000"/>
                </a:prstClr>
              </a:solidFill>
            </a:endParaRPr>
          </a:p>
          <a:p>
            <a:pPr algn="just"/>
            <a:r>
              <a:rPr lang="en-US" sz="2400" dirty="0" smtClean="0">
                <a:solidFill>
                  <a:prstClr val="white">
                    <a:lumMod val="75000"/>
                    <a:lumOff val="25000"/>
                  </a:prstClr>
                </a:solidFill>
              </a:rPr>
              <a:t>The </a:t>
            </a:r>
            <a:r>
              <a:rPr lang="en-US" sz="2400" dirty="0">
                <a:solidFill>
                  <a:prstClr val="white">
                    <a:lumMod val="75000"/>
                    <a:lumOff val="25000"/>
                  </a:prstClr>
                </a:solidFill>
              </a:rPr>
              <a:t>putrefactive bacteria, mostly coliforms and </a:t>
            </a:r>
            <a:r>
              <a:rPr lang="en-US" sz="2400" dirty="0" err="1">
                <a:solidFill>
                  <a:prstClr val="white">
                    <a:lumMod val="75000"/>
                    <a:lumOff val="25000"/>
                  </a:prstClr>
                </a:solidFill>
              </a:rPr>
              <a:t>clostridiae</a:t>
            </a:r>
            <a:r>
              <a:rPr lang="en-US" sz="2400" dirty="0">
                <a:solidFill>
                  <a:prstClr val="white">
                    <a:lumMod val="75000"/>
                    <a:lumOff val="25000"/>
                  </a:prstClr>
                </a:solidFill>
              </a:rPr>
              <a:t>, which largely originate from the intestines and lungs, spread most easily in fluid </a:t>
            </a:r>
            <a:r>
              <a:rPr lang="en-US" sz="2400" dirty="0" err="1">
                <a:solidFill>
                  <a:prstClr val="white">
                    <a:lumMod val="75000"/>
                    <a:lumOff val="25000"/>
                  </a:prstClr>
                </a:solidFill>
              </a:rPr>
              <a:t>haemolysing</a:t>
            </a:r>
            <a:r>
              <a:rPr lang="en-US" sz="2400" dirty="0">
                <a:solidFill>
                  <a:prstClr val="white">
                    <a:lumMod val="75000"/>
                    <a:lumOff val="25000"/>
                  </a:prstClr>
                </a:solidFill>
              </a:rPr>
              <a:t> the blood. The pigmented substance stains the blood vessel walls and surrounding tissues. This gives “marbling” pattern in the skin, a branching outline, reddish or greenish, seen most clearly on the sides of the abdomen and chest, as well as the shoulders and thighs. </a:t>
            </a:r>
            <a:br>
              <a:rPr lang="en-US" sz="2400" dirty="0">
                <a:solidFill>
                  <a:prstClr val="white">
                    <a:lumMod val="75000"/>
                    <a:lumOff val="25000"/>
                  </a:prstClr>
                </a:solidFill>
              </a:rPr>
            </a:br>
            <a:endParaRPr lang="en-US" sz="2400" dirty="0"/>
          </a:p>
        </p:txBody>
      </p:sp>
    </p:spTree>
    <p:extLst>
      <p:ext uri="{BB962C8B-B14F-4D97-AF65-F5344CB8AC3E}">
        <p14:creationId xmlns:p14="http://schemas.microsoft.com/office/powerpoint/2010/main" val="3237108163"/>
      </p:ext>
    </p:extLst>
  </p:cSld>
  <p:clrMapOvr>
    <a:masterClrMapping/>
  </p:clrMapOvr>
  <p:transition spd="slow">
    <p:cover dir="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algn="just"/>
            <a:r>
              <a:rPr lang="en-US" sz="2400" dirty="0"/>
              <a:t>The bloody fluid of decomposition in the trachea and bronchi, which is stained by </a:t>
            </a:r>
            <a:r>
              <a:rPr lang="en-US" sz="2400" dirty="0" err="1"/>
              <a:t>haemolysis</a:t>
            </a:r>
            <a:r>
              <a:rPr lang="en-US" sz="2400" dirty="0"/>
              <a:t>, may be blown into a bloody froth leaking from the mouth and nostrils.</a:t>
            </a:r>
          </a:p>
          <a:p>
            <a:pPr algn="just"/>
            <a:r>
              <a:rPr lang="en-US" sz="2400" dirty="0"/>
              <a:t>Finger- and toe-nails become loose and come off. Hair loosens and falls off</a:t>
            </a:r>
            <a:r>
              <a:rPr lang="en-US" sz="2400" dirty="0" smtClean="0"/>
              <a:t>.</a:t>
            </a:r>
            <a:endParaRPr lang="en-US" sz="2400" dirty="0"/>
          </a:p>
        </p:txBody>
      </p:sp>
    </p:spTree>
    <p:extLst>
      <p:ext uri="{BB962C8B-B14F-4D97-AF65-F5344CB8AC3E}">
        <p14:creationId xmlns:p14="http://schemas.microsoft.com/office/powerpoint/2010/main" val="1271912707"/>
      </p:ext>
    </p:extLst>
  </p:cSld>
  <p:clrMapOvr>
    <a:masterClrMapping/>
  </p:clrMapOvr>
  <p:transition spd="slow">
    <p:cover dir="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pPr algn="just"/>
            <a:r>
              <a:rPr lang="en-US" sz="2400" dirty="0"/>
              <a:t>After several days, the reddish-green </a:t>
            </a:r>
            <a:r>
              <a:rPr lang="en-US" sz="2400" dirty="0" err="1"/>
              <a:t>colour</a:t>
            </a:r>
            <a:r>
              <a:rPr lang="en-US" sz="2400" dirty="0"/>
              <a:t> of the skin may become dark green or almost black, but there is a marked variation considering this aspect. Heavy maggot infestation will certainly appear, except in winter conditions. The maggots secrete a proteolytic enzyme that speeds up the destruction of tissues. Internally, tissues become moist, soft and liquefy, but decomposition proceeds more slowly than at the surface. Organs putrefy at markedly different rates. </a:t>
            </a:r>
            <a:endParaRPr lang="sr-Latn-RS" sz="2400" dirty="0" smtClean="0"/>
          </a:p>
          <a:p>
            <a:pPr algn="just"/>
            <a:r>
              <a:rPr lang="en-US" sz="2400" dirty="0" smtClean="0"/>
              <a:t>The </a:t>
            </a:r>
            <a:r>
              <a:rPr lang="en-US" sz="2400" dirty="0"/>
              <a:t>lining of the intestine, the adrenal medulla, and the pancreas </a:t>
            </a:r>
            <a:r>
              <a:rPr lang="en-US" sz="2400" dirty="0" err="1"/>
              <a:t>autolyse</a:t>
            </a:r>
            <a:r>
              <a:rPr lang="en-US" sz="2400" dirty="0"/>
              <a:t> within hours of death. The urinary bladder, prostate and uterus may still be </a:t>
            </a:r>
            <a:r>
              <a:rPr lang="en-US" sz="2400" dirty="0" err="1"/>
              <a:t>recognisable</a:t>
            </a:r>
            <a:r>
              <a:rPr lang="en-US" sz="2400" dirty="0"/>
              <a:t> for several weeks even a few months later. </a:t>
            </a:r>
            <a:br>
              <a:rPr lang="en-US" sz="2400" dirty="0"/>
            </a:br>
            <a:endParaRPr lang="en-US" sz="2400" dirty="0"/>
          </a:p>
          <a:p>
            <a:endParaRPr lang="en-US" dirty="0"/>
          </a:p>
        </p:txBody>
      </p:sp>
    </p:spTree>
    <p:extLst>
      <p:ext uri="{BB962C8B-B14F-4D97-AF65-F5344CB8AC3E}">
        <p14:creationId xmlns:p14="http://schemas.microsoft.com/office/powerpoint/2010/main" val="2037752780"/>
      </p:ext>
    </p:extLst>
  </p:cSld>
  <p:clrMapOvr>
    <a:masterClrMapping/>
  </p:clrMapOvr>
  <p:transition spd="slow">
    <p:cover dir="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Autofit/>
          </a:bodyPr>
          <a:lstStyle/>
          <a:p>
            <a:pPr algn="just"/>
            <a:r>
              <a:rPr lang="en-US" sz="2400" dirty="0"/>
              <a:t>The development and form of putrefaction depend on several conditions. The </a:t>
            </a:r>
            <a:r>
              <a:rPr lang="en-US" sz="2400" b="1" dirty="0">
                <a:solidFill>
                  <a:schemeClr val="accent2">
                    <a:lumMod val="60000"/>
                    <a:lumOff val="40000"/>
                  </a:schemeClr>
                </a:solidFill>
              </a:rPr>
              <a:t>temperature</a:t>
            </a:r>
            <a:r>
              <a:rPr lang="en-US" sz="2400" b="1" dirty="0"/>
              <a:t> </a:t>
            </a:r>
            <a:r>
              <a:rPr lang="en-US" sz="2400" dirty="0"/>
              <a:t>is the major factor in the development of putrefaction. Putrefaction starts at around 10oC, and suitable temperatures range from 20 to 40oC. Temperatures higher than 40o C will retard the process due to drying out of body fluids, preventing the influence of putrefactive bacteria. </a:t>
            </a:r>
            <a:endParaRPr lang="sr-Latn-RS" sz="2400" dirty="0" smtClean="0"/>
          </a:p>
          <a:p>
            <a:pPr algn="just"/>
            <a:r>
              <a:rPr lang="en-US" sz="2400" dirty="0" smtClean="0"/>
              <a:t>This </a:t>
            </a:r>
            <a:r>
              <a:rPr lang="en-US" sz="2400" dirty="0"/>
              <a:t>may result in preservation of the body by </a:t>
            </a:r>
            <a:r>
              <a:rPr lang="en-US" sz="2400" dirty="0">
                <a:solidFill>
                  <a:schemeClr val="accent2">
                    <a:lumMod val="60000"/>
                    <a:lumOff val="40000"/>
                  </a:schemeClr>
                </a:solidFill>
              </a:rPr>
              <a:t>mummification</a:t>
            </a:r>
            <a:r>
              <a:rPr lang="en-US" sz="2400" dirty="0"/>
              <a:t>. The presence of </a:t>
            </a:r>
            <a:r>
              <a:rPr lang="en-US" sz="2400" b="1" dirty="0">
                <a:solidFill>
                  <a:schemeClr val="accent2">
                    <a:lumMod val="60000"/>
                    <a:lumOff val="40000"/>
                  </a:schemeClr>
                </a:solidFill>
              </a:rPr>
              <a:t>humidity</a:t>
            </a:r>
            <a:r>
              <a:rPr lang="en-US" sz="2400" b="1" dirty="0"/>
              <a:t> </a:t>
            </a:r>
            <a:r>
              <a:rPr lang="en-US" sz="2400" dirty="0"/>
              <a:t>is important for the process of putrefaction, and normally the body’s own fluids are sufficient. However, additional moisture, particularly in warm atmosphere, will greatly accelerate decomposition</a:t>
            </a:r>
            <a:r>
              <a:rPr lang="en-US" sz="2400" dirty="0" smtClean="0"/>
              <a:t>.</a:t>
            </a:r>
            <a:endParaRPr lang="en-US" sz="2400" dirty="0"/>
          </a:p>
        </p:txBody>
      </p:sp>
    </p:spTree>
    <p:extLst>
      <p:ext uri="{BB962C8B-B14F-4D97-AF65-F5344CB8AC3E}">
        <p14:creationId xmlns:p14="http://schemas.microsoft.com/office/powerpoint/2010/main" val="1360543850"/>
      </p:ext>
    </p:extLst>
  </p:cSld>
  <p:clrMapOvr>
    <a:masterClrMapping/>
  </p:clrMapOvr>
  <p:transition spd="slow">
    <p:cover dir="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pPr algn="just"/>
            <a:r>
              <a:rPr lang="en-US" sz="2400" dirty="0"/>
              <a:t>If humidity and temperature are appropriate, bacteria will begin to multiply and decompose tissues more rapidly. As a general rule, the </a:t>
            </a:r>
            <a:r>
              <a:rPr lang="en-US" sz="2400" b="1" dirty="0">
                <a:solidFill>
                  <a:schemeClr val="accent2">
                    <a:lumMod val="60000"/>
                    <a:lumOff val="40000"/>
                  </a:schemeClr>
                </a:solidFill>
              </a:rPr>
              <a:t>presence of air </a:t>
            </a:r>
            <a:r>
              <a:rPr lang="en-US" sz="2400" dirty="0"/>
              <a:t>will accelerate decomposition and lack of it will retard decomposition. </a:t>
            </a:r>
            <a:br>
              <a:rPr lang="en-US" sz="2400" dirty="0"/>
            </a:br>
            <a:endParaRPr lang="en-US" sz="2400" dirty="0"/>
          </a:p>
          <a:p>
            <a:endParaRPr lang="en-US" dirty="0"/>
          </a:p>
        </p:txBody>
      </p:sp>
    </p:spTree>
    <p:extLst>
      <p:ext uri="{BB962C8B-B14F-4D97-AF65-F5344CB8AC3E}">
        <p14:creationId xmlns:p14="http://schemas.microsoft.com/office/powerpoint/2010/main" val="2577899938"/>
      </p:ext>
    </p:extLst>
  </p:cSld>
  <p:clrMapOvr>
    <a:masterClrMapping/>
  </p:clrMapOvr>
  <p:transition spd="slow">
    <p:cover dir="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Autofit/>
          </a:bodyPr>
          <a:lstStyle/>
          <a:p>
            <a:pPr marL="0" indent="0" algn="ctr">
              <a:buNone/>
            </a:pPr>
            <a:r>
              <a:rPr lang="en-US" sz="2400" b="1" i="1" dirty="0">
                <a:solidFill>
                  <a:schemeClr val="accent2">
                    <a:lumMod val="60000"/>
                    <a:lumOff val="40000"/>
                  </a:schemeClr>
                </a:solidFill>
              </a:rPr>
              <a:t>ADIPOCERE</a:t>
            </a:r>
          </a:p>
          <a:p>
            <a:pPr algn="just"/>
            <a:r>
              <a:rPr lang="en-US" sz="2200" dirty="0" err="1"/>
              <a:t>Adipocere</a:t>
            </a:r>
            <a:r>
              <a:rPr lang="en-US" sz="2200" dirty="0"/>
              <a:t> is the result of a process called “</a:t>
            </a:r>
            <a:r>
              <a:rPr lang="en-US" sz="2200" b="1" dirty="0"/>
              <a:t>saponification</a:t>
            </a:r>
            <a:r>
              <a:rPr lang="en-US" sz="2200" dirty="0"/>
              <a:t>”. This important and relatively common post-mortem change is the formation of </a:t>
            </a:r>
            <a:r>
              <a:rPr lang="en-US" sz="2200" dirty="0" err="1"/>
              <a:t>adipocere</a:t>
            </a:r>
            <a:r>
              <a:rPr lang="en-US" sz="2200" dirty="0"/>
              <a:t>, a waxy substance derived from the body fat. </a:t>
            </a:r>
            <a:endParaRPr lang="sr-Latn-RS" sz="2200" dirty="0" smtClean="0"/>
          </a:p>
          <a:p>
            <a:pPr algn="just"/>
            <a:r>
              <a:rPr lang="en-US" sz="2200" b="1" dirty="0" err="1" smtClean="0"/>
              <a:t>Adipocere</a:t>
            </a:r>
            <a:r>
              <a:rPr lang="en-US" sz="2200" b="1" dirty="0" smtClean="0"/>
              <a:t> </a:t>
            </a:r>
            <a:r>
              <a:rPr lang="en-US" sz="2200" b="1" dirty="0"/>
              <a:t>is caused by </a:t>
            </a:r>
            <a:r>
              <a:rPr lang="en-US" sz="2200" b="1" dirty="0">
                <a:solidFill>
                  <a:schemeClr val="accent2">
                    <a:lumMod val="60000"/>
                    <a:lumOff val="40000"/>
                  </a:schemeClr>
                </a:solidFill>
              </a:rPr>
              <a:t>hydrolysis and hydrogenation of adipose tissue</a:t>
            </a:r>
            <a:r>
              <a:rPr lang="en-US" sz="2200" b="1" dirty="0"/>
              <a:t>, leading to the formation of a waxy substance. </a:t>
            </a:r>
            <a:endParaRPr lang="sr-Latn-RS" sz="2200" b="1" dirty="0" smtClean="0"/>
          </a:p>
          <a:p>
            <a:pPr algn="just"/>
            <a:r>
              <a:rPr lang="en-US" sz="2200" dirty="0" smtClean="0"/>
              <a:t>In </a:t>
            </a:r>
            <a:r>
              <a:rPr lang="en-US" sz="2200" dirty="0"/>
              <a:t>the early stage, </a:t>
            </a:r>
            <a:r>
              <a:rPr lang="en-US" sz="2200" dirty="0" err="1"/>
              <a:t>adipocere</a:t>
            </a:r>
            <a:r>
              <a:rPr lang="en-US" sz="2200" dirty="0"/>
              <a:t> is greasy, pale, similar to soap. After months or years, </a:t>
            </a:r>
            <a:r>
              <a:rPr lang="en-US" sz="2200" dirty="0" err="1"/>
              <a:t>adipocere</a:t>
            </a:r>
            <a:r>
              <a:rPr lang="en-US" sz="2200" dirty="0"/>
              <a:t> becomes grey-white, as well as brittle and chalky. Frequently both of the two stages co-exist. The </a:t>
            </a:r>
            <a:r>
              <a:rPr lang="en-US" sz="2200" dirty="0" err="1"/>
              <a:t>colour</a:t>
            </a:r>
            <a:r>
              <a:rPr lang="en-US" sz="2200" dirty="0"/>
              <a:t> of tissues can vary from white to a grey or reddish and greenish because of staining with blood or products of decomposition. The chemical composition of </a:t>
            </a:r>
            <a:r>
              <a:rPr lang="en-US" sz="2200" dirty="0" err="1"/>
              <a:t>adipocere</a:t>
            </a:r>
            <a:r>
              <a:rPr lang="en-US" sz="2200" dirty="0"/>
              <a:t> is well-known. It contains fatty acids such as palmitic, oleic and stearic acids together with some glycerol</a:t>
            </a:r>
            <a:r>
              <a:rPr lang="en-US" sz="2200" dirty="0" smtClean="0"/>
              <a:t>.</a:t>
            </a:r>
            <a:endParaRPr lang="sr-Latn-RS" sz="2200" dirty="0" smtClean="0"/>
          </a:p>
          <a:p>
            <a:pPr marL="0" indent="0" algn="just">
              <a:buNone/>
            </a:pPr>
            <a:r>
              <a:rPr lang="en-US" sz="2200" dirty="0" smtClean="0"/>
              <a:t> </a:t>
            </a:r>
            <a:r>
              <a:rPr lang="en-US" sz="2400" dirty="0"/>
              <a:t/>
            </a:r>
            <a:br>
              <a:rPr lang="en-US" sz="2400" dirty="0"/>
            </a:br>
            <a:endParaRPr lang="en-US" sz="2400" dirty="0"/>
          </a:p>
        </p:txBody>
      </p:sp>
    </p:spTree>
    <p:extLst>
      <p:ext uri="{BB962C8B-B14F-4D97-AF65-F5344CB8AC3E}">
        <p14:creationId xmlns:p14="http://schemas.microsoft.com/office/powerpoint/2010/main" val="1812333664"/>
      </p:ext>
    </p:extLst>
  </p:cSld>
  <p:clrMapOvr>
    <a:masterClrMapping/>
  </p:clrMapOvr>
  <p:transition spd="slow">
    <p:cover dir="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6137030"/>
          </a:xfrm>
        </p:spPr>
        <p:txBody>
          <a:bodyPr>
            <a:normAutofit/>
          </a:bodyPr>
          <a:lstStyle/>
          <a:p>
            <a:pPr algn="just"/>
            <a:r>
              <a:rPr lang="en-US" sz="2000" dirty="0"/>
              <a:t>The formation of </a:t>
            </a:r>
            <a:r>
              <a:rPr lang="en-US" sz="2000" dirty="0" err="1"/>
              <a:t>adipocere</a:t>
            </a:r>
            <a:r>
              <a:rPr lang="en-US" sz="2000" dirty="0"/>
              <a:t>, as an alternative to total putrefaction, requires certain environmental conditions. It usually takes place in </a:t>
            </a:r>
            <a:r>
              <a:rPr lang="en-US" sz="2000" b="1" dirty="0"/>
              <a:t>wet and cold conditions</a:t>
            </a:r>
            <a:r>
              <a:rPr lang="en-US" sz="2000" dirty="0"/>
              <a:t>, such as the submerged body or the body buried in damp soil for a long period of time. </a:t>
            </a:r>
            <a:r>
              <a:rPr lang="en-US" sz="2000" dirty="0" err="1"/>
              <a:t>Adipocere</a:t>
            </a:r>
            <a:r>
              <a:rPr lang="en-US" sz="2000" dirty="0"/>
              <a:t> is often partial, the rest of the body is in putrefaction, even partially mummified.</a:t>
            </a:r>
          </a:p>
          <a:p>
            <a:pPr algn="just"/>
            <a:r>
              <a:rPr lang="en-US" sz="2000" dirty="0"/>
              <a:t>The time required for the production of </a:t>
            </a:r>
            <a:r>
              <a:rPr lang="en-US" sz="2000" dirty="0" err="1"/>
              <a:t>adipocere</a:t>
            </a:r>
            <a:r>
              <a:rPr lang="en-US" sz="2000" dirty="0"/>
              <a:t> has been a matter of controversy. </a:t>
            </a:r>
            <a:r>
              <a:rPr lang="en-US" sz="2000" b="1" dirty="0"/>
              <a:t>It usually takes several weeks or a few months to develop</a:t>
            </a:r>
            <a:r>
              <a:rPr lang="en-US" sz="2000" dirty="0"/>
              <a:t>. It is established on the face and neck 3-4 months, and on the trunk between 5-6 months after death. The </a:t>
            </a:r>
            <a:r>
              <a:rPr lang="en-US" sz="2000" dirty="0" err="1"/>
              <a:t>adipocere</a:t>
            </a:r>
            <a:r>
              <a:rPr lang="en-US" sz="2000" dirty="0"/>
              <a:t> development in cold water takes more time. When body converts to </a:t>
            </a:r>
            <a:r>
              <a:rPr lang="en-US" sz="2000" dirty="0" err="1"/>
              <a:t>adipocere</a:t>
            </a:r>
            <a:r>
              <a:rPr lang="en-US" sz="2000" dirty="0"/>
              <a:t>, it may persist for decades or even centuries. The importance of </a:t>
            </a:r>
            <a:r>
              <a:rPr lang="en-US" sz="2000" dirty="0" err="1"/>
              <a:t>adipocere</a:t>
            </a:r>
            <a:r>
              <a:rPr lang="en-US" sz="2000" dirty="0"/>
              <a:t> formation is that </a:t>
            </a:r>
            <a:r>
              <a:rPr lang="en-US" sz="2000" b="1" dirty="0"/>
              <a:t>it allows the shape of the body, internal organs or the shape of some injury to be retained in a </a:t>
            </a:r>
            <a:r>
              <a:rPr lang="en-US" sz="2000" b="1" dirty="0" err="1"/>
              <a:t>recognisable</a:t>
            </a:r>
            <a:r>
              <a:rPr lang="en-US" sz="2000" b="1" dirty="0"/>
              <a:t> form</a:t>
            </a:r>
            <a:r>
              <a:rPr lang="en-US" sz="2000" dirty="0" smtClean="0"/>
              <a:t>.</a:t>
            </a:r>
            <a:endParaRPr lang="sr-Latn-RS" sz="2000" dirty="0" smtClean="0"/>
          </a:p>
          <a:p>
            <a:pPr marL="0" indent="0" algn="just">
              <a:buNone/>
            </a:pPr>
            <a:r>
              <a:rPr lang="en-US" sz="2000" dirty="0" smtClean="0"/>
              <a:t> </a:t>
            </a:r>
            <a:r>
              <a:rPr lang="en-US" dirty="0"/>
              <a:t/>
            </a:r>
            <a:br>
              <a:rPr lang="en-US" dirty="0"/>
            </a:br>
            <a:endParaRPr lang="en-US" dirty="0"/>
          </a:p>
        </p:txBody>
      </p:sp>
    </p:spTree>
    <p:extLst>
      <p:ext uri="{BB962C8B-B14F-4D97-AF65-F5344CB8AC3E}">
        <p14:creationId xmlns:p14="http://schemas.microsoft.com/office/powerpoint/2010/main" val="3423549757"/>
      </p:ext>
    </p:extLst>
  </p:cSld>
  <p:clrMapOvr>
    <a:masterClrMapping/>
  </p:clrMapOvr>
  <p:transition spd="slow">
    <p:cover dir="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marL="0" indent="0" algn="ctr">
              <a:buNone/>
            </a:pPr>
            <a:r>
              <a:rPr lang="en-US" sz="2400" b="1" i="1" dirty="0">
                <a:solidFill>
                  <a:schemeClr val="accent2">
                    <a:lumMod val="60000"/>
                    <a:lumOff val="40000"/>
                  </a:schemeClr>
                </a:solidFill>
              </a:rPr>
              <a:t>MUMMIFICATION</a:t>
            </a:r>
          </a:p>
          <a:p>
            <a:pPr algn="just"/>
            <a:r>
              <a:rPr lang="en-US" sz="2400" dirty="0"/>
              <a:t>The third type of long-term changes after death is </a:t>
            </a:r>
            <a:r>
              <a:rPr lang="en-US" sz="2400" b="1" dirty="0"/>
              <a:t>mummification, drying or desiccation of the skin and tissues</a:t>
            </a:r>
            <a:r>
              <a:rPr lang="en-US" sz="2400" dirty="0"/>
              <a:t>. It can be partial and exist with other forms of decomposition. However, mummification may extend over the whole body and to all organs</a:t>
            </a:r>
            <a:r>
              <a:rPr lang="en-US" sz="2400" dirty="0" smtClean="0"/>
              <a:t>.</a:t>
            </a:r>
            <a:endParaRPr lang="en-US" sz="2400" dirty="0"/>
          </a:p>
        </p:txBody>
      </p:sp>
    </p:spTree>
    <p:extLst>
      <p:ext uri="{BB962C8B-B14F-4D97-AF65-F5344CB8AC3E}">
        <p14:creationId xmlns:p14="http://schemas.microsoft.com/office/powerpoint/2010/main" val="3475677352"/>
      </p:ext>
    </p:extLst>
  </p:cSld>
  <p:clrMapOvr>
    <a:masterClrMapping/>
  </p:clrMapOvr>
  <p:transition spd="slow">
    <p:cover dir="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algn="just"/>
            <a:r>
              <a:rPr lang="en-US" sz="2400" dirty="0"/>
              <a:t>Mummification can only occur </a:t>
            </a:r>
            <a:r>
              <a:rPr lang="en-US" sz="2400" b="1" dirty="0"/>
              <a:t>in a dry environment</a:t>
            </a:r>
            <a:r>
              <a:rPr lang="en-US" sz="2400" dirty="0"/>
              <a:t>, partly because of dryness and partly because of the inhibition of bacterial growth. </a:t>
            </a:r>
            <a:endParaRPr lang="sr-Latn-RS" sz="2400" dirty="0" smtClean="0"/>
          </a:p>
          <a:p>
            <a:pPr algn="just"/>
            <a:r>
              <a:rPr lang="en-US" sz="2400" dirty="0" smtClean="0"/>
              <a:t>The </a:t>
            </a:r>
            <a:r>
              <a:rPr lang="en-US" sz="2400" dirty="0"/>
              <a:t>main process is </a:t>
            </a:r>
            <a:r>
              <a:rPr lang="en-US" sz="2400" b="1" dirty="0"/>
              <a:t>evaporation from the skin surface in dry conditions</a:t>
            </a:r>
            <a:r>
              <a:rPr lang="en-US" sz="2400" dirty="0"/>
              <a:t>. Mummification occurs when the body is left in dry, warm places, preferably with a moving air current. </a:t>
            </a:r>
            <a:endParaRPr lang="sr-Latn-RS" sz="2400" dirty="0" smtClean="0"/>
          </a:p>
          <a:p>
            <a:pPr algn="just"/>
            <a:r>
              <a:rPr lang="en-US" sz="2400" dirty="0" smtClean="0"/>
              <a:t>These </a:t>
            </a:r>
            <a:r>
              <a:rPr lang="en-US" sz="2400" dirty="0"/>
              <a:t>include attics, haylofts, barns, and closed rooms. According to the experience, the commonest mummification is the concealed death of new-born babies. The reason is that at birth a baby’s body contains few bacteria, thus eliminating the main cause of putrefaction.</a:t>
            </a:r>
          </a:p>
          <a:p>
            <a:pPr algn="just"/>
            <a:endParaRPr lang="en-US" sz="2400" dirty="0"/>
          </a:p>
        </p:txBody>
      </p:sp>
    </p:spTree>
    <p:extLst>
      <p:ext uri="{BB962C8B-B14F-4D97-AF65-F5344CB8AC3E}">
        <p14:creationId xmlns:p14="http://schemas.microsoft.com/office/powerpoint/2010/main" val="747384869"/>
      </p:ext>
    </p:extLst>
  </p:cSld>
  <p:clrMapOvr>
    <a:masterClrMapping/>
  </p:clrMapOvr>
  <p:transition spd="slow">
    <p:cover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4" descr="0006[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77334" y="518746"/>
            <a:ext cx="8812010" cy="588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5080492"/>
      </p:ext>
    </p:extLst>
  </p:cSld>
  <p:clrMapOvr>
    <a:masterClrMapping/>
  </p:clrMapOvr>
  <p:transition spd="slow">
    <p:cover dir="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lnSpcReduction="10000"/>
          </a:bodyPr>
          <a:lstStyle/>
          <a:p>
            <a:pPr algn="just"/>
            <a:r>
              <a:rPr lang="en-US" sz="2400" dirty="0"/>
              <a:t>The appearances of mummification are firstly displayed as desiccation of the skin. The whole structure is desiccated. The skin is firm, usually dark yellowish or brownish or black. The underlying tissues and muscles are dry, hard and shrunk. The condition of the internal organs is variable, depending on the time of death. They become smaller, partly dried, partly putrefied.</a:t>
            </a:r>
          </a:p>
          <a:p>
            <a:pPr algn="just"/>
            <a:r>
              <a:rPr lang="en-US" sz="2400" dirty="0"/>
              <a:t>The time required for mummification is not well documented, because most mummified corpses have been concealed. </a:t>
            </a:r>
            <a:r>
              <a:rPr lang="en-US" sz="2400" b="1" dirty="0"/>
              <a:t>It certainly takes some weeks or months</a:t>
            </a:r>
            <a:r>
              <a:rPr lang="en-US" sz="2400" dirty="0"/>
              <a:t>. Like </a:t>
            </a:r>
            <a:r>
              <a:rPr lang="en-US" sz="2400" dirty="0" err="1"/>
              <a:t>adipocere</a:t>
            </a:r>
            <a:r>
              <a:rPr lang="en-US" sz="2400" dirty="0"/>
              <a:t>, </a:t>
            </a:r>
            <a:r>
              <a:rPr lang="en-US" sz="2400" b="1" dirty="0"/>
              <a:t>mummification allows the body and some injuries to be preserved</a:t>
            </a:r>
            <a:r>
              <a:rPr lang="en-US" sz="2400" dirty="0"/>
              <a:t>. The anatomical features, including some injuries, are well preserved. Even facial recognition may be possible at some time. </a:t>
            </a:r>
            <a:r>
              <a:rPr lang="en-US" dirty="0"/>
              <a:t/>
            </a:r>
            <a:br>
              <a:rPr lang="en-US" dirty="0"/>
            </a:br>
            <a:endParaRPr lang="en-US" dirty="0"/>
          </a:p>
          <a:p>
            <a:endParaRPr lang="en-US" dirty="0"/>
          </a:p>
        </p:txBody>
      </p:sp>
    </p:spTree>
    <p:extLst>
      <p:ext uri="{BB962C8B-B14F-4D97-AF65-F5344CB8AC3E}">
        <p14:creationId xmlns:p14="http://schemas.microsoft.com/office/powerpoint/2010/main" val="3652450863"/>
      </p:ext>
    </p:extLst>
  </p:cSld>
  <p:clrMapOvr>
    <a:masterClrMapping/>
  </p:clrMapOvr>
  <p:transition spd="slow">
    <p:cover dir="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boneadipocere[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65357" y="491597"/>
            <a:ext cx="6479604" cy="6058672"/>
          </a:xfrm>
        </p:spPr>
      </p:pic>
    </p:spTree>
    <p:extLst>
      <p:ext uri="{BB962C8B-B14F-4D97-AF65-F5344CB8AC3E}">
        <p14:creationId xmlns:p14="http://schemas.microsoft.com/office/powerpoint/2010/main" val="347229047"/>
      </p:ext>
    </p:extLst>
  </p:cSld>
  <p:clrMapOvr>
    <a:masterClrMapping/>
  </p:clrMapOvr>
  <p:transition spd="slow">
    <p:cover dir="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marL="0" indent="0" algn="ctr">
              <a:buNone/>
            </a:pPr>
            <a:r>
              <a:rPr lang="en-US" sz="2400" b="1" dirty="0">
                <a:solidFill>
                  <a:schemeClr val="accent2">
                    <a:lumMod val="60000"/>
                    <a:lumOff val="40000"/>
                  </a:schemeClr>
                </a:solidFill>
              </a:rPr>
              <a:t>POST-MORTEM DAMAGE BY PREDATORS</a:t>
            </a:r>
          </a:p>
          <a:p>
            <a:pPr algn="just"/>
            <a:r>
              <a:rPr lang="en-US" sz="2400" dirty="0"/>
              <a:t>All types and sizes of animals may be involved in post-mortem damages of bodies. The type of damage by predators varies greatly with geography, season, and whether the dead body is indoors or outdoors. The animal may damage any part of the body, but the skin is mostly affected as well as the underlying tissue in the uncovered parts of bodies. Some insects lay eggs on the fresh body, choosing wounds or moist areas like eyes, mouth, nose, genitalia. The most active tissue removers are maggots</a:t>
            </a:r>
            <a:r>
              <a:rPr lang="en-US" sz="2400" dirty="0" smtClean="0"/>
              <a:t>.</a:t>
            </a:r>
            <a:endParaRPr lang="en-US" sz="2400" dirty="0"/>
          </a:p>
        </p:txBody>
      </p:sp>
    </p:spTree>
    <p:extLst>
      <p:ext uri="{BB962C8B-B14F-4D97-AF65-F5344CB8AC3E}">
        <p14:creationId xmlns:p14="http://schemas.microsoft.com/office/powerpoint/2010/main" val="3914155877"/>
      </p:ext>
    </p:extLst>
  </p:cSld>
  <p:clrMapOvr>
    <a:masterClrMapping/>
  </p:clrMapOvr>
  <p:transition spd="slow">
    <p:cover dir="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fontScale="92500"/>
          </a:bodyPr>
          <a:lstStyle/>
          <a:p>
            <a:r>
              <a:rPr lang="en-US" sz="2200" b="1" dirty="0"/>
              <a:t>The post-mortem nature of injuries by predators is obvious from the lack of bleeding and absence of tissue reaction (lack of vital reactions). </a:t>
            </a:r>
            <a:r>
              <a:rPr lang="en-US" sz="2200" dirty="0"/>
              <a:t>There are pet dogs and cats in houses and closed apartments, as well as rats and mice in cellar or sewage system</a:t>
            </a:r>
            <a:r>
              <a:rPr lang="en-US" sz="2200" dirty="0" smtClean="0"/>
              <a:t>.</a:t>
            </a:r>
            <a:endParaRPr lang="sr-Latn-RS" sz="2200" dirty="0" smtClean="0"/>
          </a:p>
          <a:p>
            <a:r>
              <a:rPr lang="en-US" sz="2200" dirty="0" smtClean="0"/>
              <a:t> </a:t>
            </a:r>
            <a:r>
              <a:rPr lang="en-US" sz="2200" dirty="0"/>
              <a:t>In countryside, large predators like foxes and dogs will cause prompt and severe damage of the whole body. If bodies are in inland waters, damage from water rats and fish is possible. In some tropical regions, big mammals, even birds and reptiles, may damage or destroy the whole dead body. </a:t>
            </a:r>
            <a:endParaRPr lang="sr-Latn-RS" sz="2200" dirty="0" smtClean="0"/>
          </a:p>
          <a:p>
            <a:r>
              <a:rPr lang="en-US" sz="2200" dirty="0" smtClean="0"/>
              <a:t>The </a:t>
            </a:r>
            <a:r>
              <a:rPr lang="en-US" sz="2200" dirty="0"/>
              <a:t>type of damage from canine and rodent predators is usually obvious if removal of large amounts of flesh is usually accompanied by </a:t>
            </a:r>
            <a:r>
              <a:rPr lang="en-US" sz="2200" b="1" dirty="0"/>
              <a:t>evidence of teeth marks</a:t>
            </a:r>
            <a:r>
              <a:rPr lang="en-US" sz="2200" dirty="0"/>
              <a:t>. Rats and cats leave a </a:t>
            </a:r>
            <a:r>
              <a:rPr lang="en-US" sz="2200" dirty="0" err="1"/>
              <a:t>crenated</a:t>
            </a:r>
            <a:r>
              <a:rPr lang="en-US" sz="2200" dirty="0"/>
              <a:t> edge to fairly clean-cut wounds. In domestic surroundings, pet animals may inflict drastic post-mortem injuries if they are locked in with a dead person. </a:t>
            </a:r>
            <a:br>
              <a:rPr lang="en-US" sz="2200" dirty="0"/>
            </a:br>
            <a:endParaRPr lang="en-US" sz="2200" dirty="0"/>
          </a:p>
          <a:p>
            <a:endParaRPr lang="en-US" dirty="0"/>
          </a:p>
        </p:txBody>
      </p:sp>
    </p:spTree>
    <p:extLst>
      <p:ext uri="{BB962C8B-B14F-4D97-AF65-F5344CB8AC3E}">
        <p14:creationId xmlns:p14="http://schemas.microsoft.com/office/powerpoint/2010/main" val="105451666"/>
      </p:ext>
    </p:extLst>
  </p:cSld>
  <p:clrMapOvr>
    <a:masterClrMapping/>
  </p:clrMapOvr>
  <p:transition spd="slow">
    <p:cover dir="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Autofit/>
          </a:bodyPr>
          <a:lstStyle/>
          <a:p>
            <a:pPr marL="0" indent="0" algn="ctr">
              <a:buNone/>
            </a:pPr>
            <a:r>
              <a:rPr lang="en-US" sz="2400" b="1" dirty="0">
                <a:solidFill>
                  <a:schemeClr val="accent2">
                    <a:lumMod val="60000"/>
                    <a:lumOff val="40000"/>
                  </a:schemeClr>
                </a:solidFill>
              </a:rPr>
              <a:t>SKELETIZATION</a:t>
            </a:r>
          </a:p>
          <a:p>
            <a:pPr algn="just"/>
            <a:r>
              <a:rPr lang="en-US" sz="2200" dirty="0" err="1"/>
              <a:t>Skeletization</a:t>
            </a:r>
            <a:r>
              <a:rPr lang="en-US" sz="2200" dirty="0"/>
              <a:t> is </a:t>
            </a:r>
            <a:r>
              <a:rPr lang="en-US" sz="2200" b="1" dirty="0"/>
              <a:t>the final stage of decomposition</a:t>
            </a:r>
            <a:r>
              <a:rPr lang="en-US" sz="2200" dirty="0"/>
              <a:t>. The conversion of a dead body to a skeleton depends on time of death and climate conditions. </a:t>
            </a:r>
            <a:endParaRPr lang="sr-Latn-RS" sz="2200" dirty="0" smtClean="0"/>
          </a:p>
          <a:p>
            <a:pPr algn="just"/>
            <a:r>
              <a:rPr lang="en-US" sz="2200" dirty="0" smtClean="0"/>
              <a:t>In </a:t>
            </a:r>
            <a:r>
              <a:rPr lang="en-US" sz="2200" dirty="0"/>
              <a:t>average circumstances, soft tissues of a dead body disappear in two or three years. Tendon and ligaments may survive a few years more. </a:t>
            </a:r>
            <a:endParaRPr lang="sr-Latn-RS" sz="2200" dirty="0" smtClean="0"/>
          </a:p>
          <a:p>
            <a:pPr algn="just"/>
            <a:r>
              <a:rPr lang="en-US" sz="2200" dirty="0" smtClean="0"/>
              <a:t>The </a:t>
            </a:r>
            <a:r>
              <a:rPr lang="en-US" sz="2200" dirty="0"/>
              <a:t>result is bare and disarticulated bones. In the period of the first 10 to 30 years the bones remain solid and heavy, with a slightly greasy surface. In the next decade, the surface becomes dry, bones are light and brittle, soft and chalky in some parts. </a:t>
            </a:r>
            <a:endParaRPr lang="sr-Latn-RS" sz="2200" dirty="0" smtClean="0"/>
          </a:p>
          <a:p>
            <a:pPr algn="just"/>
            <a:r>
              <a:rPr lang="en-US" sz="2200" dirty="0" smtClean="0"/>
              <a:t>There </a:t>
            </a:r>
            <a:r>
              <a:rPr lang="en-US" sz="2200" dirty="0"/>
              <a:t>are many scientific tests to determine the dating of bones and their chemical, immunological or blood pigment status. But this is more for anthropological or archeological purposes rather than for </a:t>
            </a:r>
            <a:r>
              <a:rPr lang="en-US" sz="2200" dirty="0" err="1"/>
              <a:t>medicolegal</a:t>
            </a:r>
            <a:r>
              <a:rPr lang="en-US" sz="2200" dirty="0"/>
              <a:t> practice. </a:t>
            </a:r>
            <a:br>
              <a:rPr lang="en-US" sz="2200" dirty="0"/>
            </a:br>
            <a:endParaRPr lang="en-US" sz="2200" dirty="0"/>
          </a:p>
        </p:txBody>
      </p:sp>
    </p:spTree>
    <p:extLst>
      <p:ext uri="{BB962C8B-B14F-4D97-AF65-F5344CB8AC3E}">
        <p14:creationId xmlns:p14="http://schemas.microsoft.com/office/powerpoint/2010/main" val="4115979529"/>
      </p:ext>
    </p:extLst>
  </p:cSld>
  <p:clrMapOvr>
    <a:masterClrMapping/>
  </p:clrMapOvr>
  <p:transition spd="slow">
    <p:cover dir="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r>
              <a:rPr lang="en-US" b="1" dirty="0"/>
              <a:t>POST-MORTEM CHANGES IN BODIES IMMERSED IN WATER </a:t>
            </a:r>
            <a:endParaRPr lang="sr-Latn-RS" b="1" dirty="0" smtClean="0"/>
          </a:p>
          <a:p>
            <a:r>
              <a:rPr lang="en-US" dirty="0" smtClean="0"/>
              <a:t>The </a:t>
            </a:r>
            <a:r>
              <a:rPr lang="en-US" dirty="0"/>
              <a:t>old rule that bodies in air decay twice faster than in water, and at least four times faster than buried in earth is not, in fact, true. However, it emphasizes the slower process of decomposition of immersed bodies. Water, in fact, slows up putrefaction, mainly because of the lower ambient temperature and protection from insects.</a:t>
            </a:r>
          </a:p>
          <a:p>
            <a:r>
              <a:rPr lang="en-US" dirty="0"/>
              <a:t>Water also changes the usual processes of putrefaction in that the skin becomes macerated and eventually detached. Gas formation is the reason for floating of the body. The usual posture of a floating body is face down. The head is relatively dense and does not develop the early gas formation as the abdomen and thorax. The face in an immersed body is often so putrefied that makes visual recognition difficult or impossible at an early stage</a:t>
            </a:r>
            <a:r>
              <a:rPr lang="en-US" dirty="0" smtClean="0"/>
              <a:t>.</a:t>
            </a:r>
            <a:endParaRPr lang="en-US" dirty="0"/>
          </a:p>
        </p:txBody>
      </p:sp>
    </p:spTree>
    <p:extLst>
      <p:ext uri="{BB962C8B-B14F-4D97-AF65-F5344CB8AC3E}">
        <p14:creationId xmlns:p14="http://schemas.microsoft.com/office/powerpoint/2010/main" val="1159642835"/>
      </p:ext>
    </p:extLst>
  </p:cSld>
  <p:clrMapOvr>
    <a:masterClrMapping/>
  </p:clrMapOvr>
  <p:transition spd="slow">
    <p:cover dir="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endParaRPr lang="sr-Latn-RS" dirty="0" smtClean="0"/>
          </a:p>
          <a:p>
            <a:pPr marL="0" indent="0" algn="ctr">
              <a:buNone/>
            </a:pPr>
            <a:r>
              <a:rPr lang="en-US" sz="2400" b="1" dirty="0">
                <a:solidFill>
                  <a:schemeClr val="accent2">
                    <a:lumMod val="60000"/>
                    <a:lumOff val="40000"/>
                  </a:schemeClr>
                </a:solidFill>
              </a:rPr>
              <a:t>POST-MORTEM CHANGES IN </a:t>
            </a:r>
            <a:r>
              <a:rPr lang="en-US" sz="2400" b="1" dirty="0" smtClean="0">
                <a:solidFill>
                  <a:schemeClr val="accent2">
                    <a:lumMod val="60000"/>
                    <a:lumOff val="40000"/>
                  </a:schemeClr>
                </a:solidFill>
              </a:rPr>
              <a:t>BURIED</a:t>
            </a:r>
            <a:r>
              <a:rPr lang="en-US" sz="2400" dirty="0" smtClean="0">
                <a:solidFill>
                  <a:schemeClr val="accent2">
                    <a:lumMod val="60000"/>
                    <a:lumOff val="40000"/>
                  </a:schemeClr>
                </a:solidFill>
              </a:rPr>
              <a:t> </a:t>
            </a:r>
            <a:r>
              <a:rPr lang="en-US" sz="2400" b="1" dirty="0">
                <a:solidFill>
                  <a:schemeClr val="accent2">
                    <a:lumMod val="60000"/>
                    <a:lumOff val="40000"/>
                  </a:schemeClr>
                </a:solidFill>
              </a:rPr>
              <a:t>BODIES </a:t>
            </a:r>
            <a:r>
              <a:rPr lang="en-US" sz="2400" dirty="0">
                <a:solidFill>
                  <a:schemeClr val="accent2">
                    <a:lumMod val="60000"/>
                    <a:lumOff val="40000"/>
                  </a:schemeClr>
                </a:solidFill>
              </a:rPr>
              <a:t/>
            </a:r>
            <a:br>
              <a:rPr lang="en-US" sz="2400" dirty="0">
                <a:solidFill>
                  <a:schemeClr val="accent2">
                    <a:lumMod val="60000"/>
                    <a:lumOff val="40000"/>
                  </a:schemeClr>
                </a:solidFill>
              </a:rPr>
            </a:br>
            <a:endParaRPr lang="sr-Latn-RS" sz="2400" dirty="0">
              <a:solidFill>
                <a:schemeClr val="accent2">
                  <a:lumMod val="60000"/>
                  <a:lumOff val="40000"/>
                </a:schemeClr>
              </a:solidFill>
            </a:endParaRPr>
          </a:p>
          <a:p>
            <a:pPr algn="just"/>
            <a:r>
              <a:rPr lang="en-US" sz="2400" dirty="0" smtClean="0"/>
              <a:t>The </a:t>
            </a:r>
            <a:r>
              <a:rPr lang="en-US" sz="2400" dirty="0"/>
              <a:t>process of decomposition of bodies buried in earth is much slower than bodies in either air or water. The speed and extent of putrefaction depend on a number of factors. If the body is buried soon after death, before the usual process of decay in air begins, there is less putrefaction. If the post-mortem changes have already started before burial, then the process will continue to change the corpse with great decomposition. </a:t>
            </a:r>
            <a:br>
              <a:rPr lang="en-US" sz="2400" dirty="0"/>
            </a:br>
            <a:endParaRPr lang="en-US" sz="2400" dirty="0"/>
          </a:p>
          <a:p>
            <a:endParaRPr lang="en-US" dirty="0"/>
          </a:p>
        </p:txBody>
      </p:sp>
    </p:spTree>
    <p:extLst>
      <p:ext uri="{BB962C8B-B14F-4D97-AF65-F5344CB8AC3E}">
        <p14:creationId xmlns:p14="http://schemas.microsoft.com/office/powerpoint/2010/main" val="2540218556"/>
      </p:ext>
    </p:extLst>
  </p:cSld>
  <p:clrMapOvr>
    <a:masterClrMapping/>
  </p:clrMapOvr>
  <p:transition spd="slow">
    <p:cover dir="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rmAutofit/>
          </a:bodyPr>
          <a:lstStyle/>
          <a:p>
            <a:pPr algn="just"/>
            <a:r>
              <a:rPr lang="en-US" sz="2400" dirty="0"/>
              <a:t>Deep burial preserves the corpse better than the shallow grave seen in some concealed homicides. The nature of the soil is not directly relevant except in its drainage and aeration properties. Another factor that aids the preservation of legitimately buried corpses is the coffin. A major factor that helps to slow decomposition is, of course, the absence of animal predators in earth.</a:t>
            </a:r>
          </a:p>
          <a:p>
            <a:pPr algn="just"/>
            <a:r>
              <a:rPr lang="en-US" sz="2400" dirty="0"/>
              <a:t>In fact, the process of putrefaction may be stopped to a remarkable degree in certain conditions, allowing exhumations several years later to be of considerable value. In this respect the prospect of an exhumation should never be dismissed because of the lapse of time. </a:t>
            </a:r>
            <a:br>
              <a:rPr lang="en-US" sz="2400" dirty="0"/>
            </a:br>
            <a:endParaRPr lang="en-US" sz="2400" dirty="0"/>
          </a:p>
        </p:txBody>
      </p:sp>
    </p:spTree>
    <p:extLst>
      <p:ext uri="{BB962C8B-B14F-4D97-AF65-F5344CB8AC3E}">
        <p14:creationId xmlns:p14="http://schemas.microsoft.com/office/powerpoint/2010/main" val="3720054108"/>
      </p:ext>
    </p:extLst>
  </p:cSld>
  <p:clrMapOvr>
    <a:masterClrMapping/>
  </p:clrMapOvr>
  <p:transition spd="slow">
    <p:cover dir="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endParaRPr lang="en-US"/>
          </a:p>
        </p:txBody>
      </p:sp>
    </p:spTree>
    <p:extLst>
      <p:ext uri="{BB962C8B-B14F-4D97-AF65-F5344CB8AC3E}">
        <p14:creationId xmlns:p14="http://schemas.microsoft.com/office/powerpoint/2010/main" val="989650165"/>
      </p:ext>
    </p:extLst>
  </p:cSld>
  <p:clrMapOvr>
    <a:masterClrMapping/>
  </p:clrMapOvr>
  <p:transition spd="slow">
    <p:cover dir="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endParaRPr lang="en-US"/>
          </a:p>
        </p:txBody>
      </p:sp>
    </p:spTree>
    <p:extLst>
      <p:ext uri="{BB962C8B-B14F-4D97-AF65-F5344CB8AC3E}">
        <p14:creationId xmlns:p14="http://schemas.microsoft.com/office/powerpoint/2010/main" val="1194121816"/>
      </p:ext>
    </p:extLst>
  </p:cSld>
  <p:clrMapOvr>
    <a:masterClrMapping/>
  </p:clrMapOvr>
  <p:transition spd="slow">
    <p:cover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noAutofit/>
          </a:bodyPr>
          <a:lstStyle/>
          <a:p>
            <a:pPr algn="just"/>
            <a:r>
              <a:rPr lang="en-US" sz="2400" b="1" i="1" dirty="0"/>
              <a:t>Rigor mortis </a:t>
            </a:r>
            <a:r>
              <a:rPr lang="en-US" sz="2400" b="1" dirty="0"/>
              <a:t>is stiffening which is gradually replacing the complete muscular relaxation both in the voluntary and the involuntary muscular system</a:t>
            </a:r>
            <a:r>
              <a:rPr lang="en-US" sz="2400" dirty="0"/>
              <a:t>. </a:t>
            </a:r>
            <a:r>
              <a:rPr lang="en-US" sz="2400" dirty="0" smtClean="0"/>
              <a:t>Rigor </a:t>
            </a:r>
            <a:r>
              <a:rPr lang="en-US" sz="2400" dirty="0"/>
              <a:t>is firstly apparent in the smaller muscle groups</a:t>
            </a:r>
            <a:r>
              <a:rPr lang="en-US" sz="2400" dirty="0" smtClean="0"/>
              <a:t>.</a:t>
            </a:r>
            <a:endParaRPr lang="sr-Latn-RS" sz="2400" dirty="0" smtClean="0"/>
          </a:p>
          <a:p>
            <a:pPr algn="just"/>
            <a:r>
              <a:rPr lang="en-US" sz="2400" dirty="0" smtClean="0"/>
              <a:t> </a:t>
            </a:r>
            <a:r>
              <a:rPr lang="en-US" sz="2400" dirty="0"/>
              <a:t>This is a result of the fact that the shorter muscles, as in the jaw and neck, are more easily stiffened, and therefore develop rigor mortis earlier than the longer and bigger extremity muscles. </a:t>
            </a:r>
            <a:endParaRPr lang="sr-Latn-RS" sz="2400" dirty="0" smtClean="0"/>
          </a:p>
          <a:p>
            <a:pPr algn="just"/>
            <a:r>
              <a:rPr lang="en-US" sz="2400" dirty="0" smtClean="0"/>
              <a:t>Rigor </a:t>
            </a:r>
            <a:r>
              <a:rPr lang="en-US" sz="2400" dirty="0"/>
              <a:t>begins with stiffening of the eyelids followed by the muscles of the jaw. </a:t>
            </a:r>
            <a:r>
              <a:rPr lang="en-US" sz="2400" b="1" dirty="0"/>
              <a:t>The process spreads down the body</a:t>
            </a:r>
            <a:r>
              <a:rPr lang="en-US" sz="2400" dirty="0"/>
              <a:t>, along the face and neck to the thorax, the upper limbs, the trunk and the lower limbs.</a:t>
            </a:r>
          </a:p>
          <a:p>
            <a:pPr algn="just"/>
            <a:r>
              <a:rPr lang="en-US" sz="2400" b="1" dirty="0"/>
              <a:t>The usual method of testing rigor mortis is by attempting to flex or extend the joints</a:t>
            </a:r>
            <a:r>
              <a:rPr lang="en-US" sz="2400" b="1" dirty="0" smtClean="0"/>
              <a:t>.</a:t>
            </a:r>
            <a:endParaRPr lang="sr-Latn-RS" sz="2400" b="1" dirty="0" smtClean="0"/>
          </a:p>
          <a:p>
            <a:pPr marL="0" indent="0" algn="just">
              <a:buNone/>
            </a:pPr>
            <a:r>
              <a:rPr lang="en-US" sz="2400" dirty="0" smtClean="0"/>
              <a:t> </a:t>
            </a:r>
            <a:r>
              <a:rPr lang="en-US" sz="2400" dirty="0"/>
              <a:t/>
            </a:r>
            <a:br>
              <a:rPr lang="en-US" sz="2400" dirty="0"/>
            </a:br>
            <a:endParaRPr lang="en-US" sz="2400" dirty="0"/>
          </a:p>
        </p:txBody>
      </p:sp>
    </p:spTree>
    <p:extLst>
      <p:ext uri="{BB962C8B-B14F-4D97-AF65-F5344CB8AC3E}">
        <p14:creationId xmlns:p14="http://schemas.microsoft.com/office/powerpoint/2010/main" val="898295326"/>
      </p:ext>
    </p:extLst>
  </p:cSld>
  <p:clrMapOvr>
    <a:masterClrMapping/>
  </p:clrMapOvr>
  <p:transition spd="slow">
    <p:cover dir="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endParaRPr lang="en-US"/>
          </a:p>
        </p:txBody>
      </p:sp>
    </p:spTree>
    <p:extLst>
      <p:ext uri="{BB962C8B-B14F-4D97-AF65-F5344CB8AC3E}">
        <p14:creationId xmlns:p14="http://schemas.microsoft.com/office/powerpoint/2010/main" val="1795992415"/>
      </p:ext>
    </p:extLst>
  </p:cSld>
  <p:clrMapOvr>
    <a:masterClrMapping/>
  </p:clrMapOvr>
  <p:transition spd="slow">
    <p:cover dir="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endParaRPr lang="en-US"/>
          </a:p>
        </p:txBody>
      </p:sp>
    </p:spTree>
    <p:extLst>
      <p:ext uri="{BB962C8B-B14F-4D97-AF65-F5344CB8AC3E}">
        <p14:creationId xmlns:p14="http://schemas.microsoft.com/office/powerpoint/2010/main" val="447440561"/>
      </p:ext>
    </p:extLst>
  </p:cSld>
  <p:clrMapOvr>
    <a:masterClrMapping/>
  </p:clrMapOvr>
  <p:transition spd="slow">
    <p:cover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864468"/>
          </a:xfrm>
        </p:spPr>
        <p:txBody>
          <a:bodyPr>
            <a:normAutofit fontScale="92500" lnSpcReduction="10000"/>
          </a:bodyPr>
          <a:lstStyle/>
          <a:p>
            <a:pPr algn="just"/>
            <a:r>
              <a:rPr lang="en-US" sz="2400" dirty="0"/>
              <a:t>The time of development and persistence of rigor mortis is influenced by many factors: muscular condition of the person during life, age, cause of death, temperature and atmospheric conditions.</a:t>
            </a:r>
          </a:p>
          <a:p>
            <a:pPr algn="just"/>
            <a:r>
              <a:rPr lang="en-US" sz="2400" dirty="0"/>
              <a:t>Rigor mortis develops immediately after death, but usually becomes manifest within 2 to 4 hours. </a:t>
            </a:r>
            <a:endParaRPr lang="sr-Latn-RS" sz="2400" dirty="0" smtClean="0"/>
          </a:p>
          <a:p>
            <a:pPr algn="just"/>
            <a:r>
              <a:rPr lang="en-US" sz="2400" dirty="0" smtClean="0"/>
              <a:t>This </a:t>
            </a:r>
            <a:r>
              <a:rPr lang="en-US" sz="2400" dirty="0"/>
              <a:t>process, in average conditions, may be expected to </a:t>
            </a:r>
            <a:r>
              <a:rPr lang="en-US" sz="2400" b="1" dirty="0"/>
              <a:t>reach a maximum within 6 to 12 hours, when it is generally complete and then remains constant. </a:t>
            </a:r>
            <a:endParaRPr lang="sr-Latn-RS" sz="2400" b="1" dirty="0" smtClean="0"/>
          </a:p>
          <a:p>
            <a:pPr algn="just"/>
            <a:r>
              <a:rPr lang="en-US" sz="2400" b="1" dirty="0" smtClean="0"/>
              <a:t>The </a:t>
            </a:r>
            <a:r>
              <a:rPr lang="en-US" sz="2400" b="1" dirty="0"/>
              <a:t>duration of full rigor mortis may be 18 to 36 hours, until the muscle mass begins to undergo autolysis, which releases rigor mortis gradually and then begins to wear off in the same order of muscle groups as it appeared</a:t>
            </a:r>
            <a:r>
              <a:rPr lang="en-US" sz="2400" dirty="0"/>
              <a:t>. </a:t>
            </a:r>
            <a:endParaRPr lang="sr-Latn-RS" sz="2400" dirty="0" smtClean="0"/>
          </a:p>
          <a:p>
            <a:pPr algn="just"/>
            <a:r>
              <a:rPr lang="en-US" sz="2400" dirty="0" smtClean="0"/>
              <a:t>After </a:t>
            </a:r>
            <a:r>
              <a:rPr lang="en-US" sz="2400" dirty="0"/>
              <a:t>that, general muscular flaccidity occurs again, but then it is called </a:t>
            </a:r>
            <a:r>
              <a:rPr lang="en-US" sz="2400" b="1" dirty="0"/>
              <a:t>secondary flaccidity</a:t>
            </a:r>
            <a:r>
              <a:rPr lang="en-US" sz="2400" b="1" dirty="0" smtClean="0"/>
              <a:t>.</a:t>
            </a:r>
            <a:endParaRPr lang="sr-Latn-RS" sz="2400" b="1" dirty="0" smtClean="0"/>
          </a:p>
          <a:p>
            <a:pPr marL="0" indent="0" algn="just">
              <a:buNone/>
            </a:pPr>
            <a:r>
              <a:rPr lang="en-US" sz="2400" dirty="0" smtClean="0"/>
              <a:t> </a:t>
            </a:r>
            <a:r>
              <a:rPr lang="en-US" dirty="0"/>
              <a:t/>
            </a:r>
            <a:br>
              <a:rPr lang="en-US" dirty="0"/>
            </a:br>
            <a:endParaRPr lang="en-US" dirty="0"/>
          </a:p>
        </p:txBody>
      </p:sp>
    </p:spTree>
    <p:extLst>
      <p:ext uri="{BB962C8B-B14F-4D97-AF65-F5344CB8AC3E}">
        <p14:creationId xmlns:p14="http://schemas.microsoft.com/office/powerpoint/2010/main" val="1301947305"/>
      </p:ext>
    </p:extLst>
  </p:cSld>
  <p:clrMapOvr>
    <a:masterClrMapping/>
  </p:clrMapOvr>
  <p:transition spd="slow">
    <p:cover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4919" y="567225"/>
            <a:ext cx="4809066" cy="4312506"/>
          </a:xfrm>
        </p:spPr>
        <p:txBody>
          <a:bodyPr>
            <a:normAutofit lnSpcReduction="10000"/>
          </a:bodyPr>
          <a:lstStyle/>
          <a:p>
            <a:pPr algn="just"/>
            <a:r>
              <a:rPr lang="en-US" sz="2400" dirty="0"/>
              <a:t>If </a:t>
            </a:r>
            <a:r>
              <a:rPr lang="en-US" sz="2400" dirty="0" smtClean="0"/>
              <a:t>rigor </a:t>
            </a:r>
            <a:r>
              <a:rPr lang="en-US" sz="2400" dirty="0"/>
              <a:t>is forcibly "broken" by manipulating the muscle groups </a:t>
            </a:r>
            <a:r>
              <a:rPr lang="en-US" sz="2400" b="1" dirty="0"/>
              <a:t>during the developmental period, it may be resumed</a:t>
            </a:r>
            <a:r>
              <a:rPr lang="en-US" sz="2400" dirty="0"/>
              <a:t>, but not so hardened as previously. On the contrary, when the developing process has already been finished, </a:t>
            </a:r>
            <a:r>
              <a:rPr lang="en-US" sz="2400" dirty="0" smtClean="0"/>
              <a:t>rigor </a:t>
            </a:r>
            <a:r>
              <a:rPr lang="en-US" sz="2400" dirty="0"/>
              <a:t>will not recur after breaking</a:t>
            </a:r>
            <a:r>
              <a:rPr lang="en-US" sz="2400" dirty="0" smtClean="0"/>
              <a:t>.</a:t>
            </a:r>
            <a:endParaRPr lang="sr-Latn-RS" sz="2400" dirty="0" smtClean="0"/>
          </a:p>
          <a:p>
            <a:pPr marL="0" indent="0" algn="just">
              <a:buNone/>
            </a:pPr>
            <a:r>
              <a:rPr lang="en-US" sz="2400" dirty="0" smtClean="0"/>
              <a:t> </a:t>
            </a:r>
            <a:r>
              <a:rPr lang="en-US" dirty="0"/>
              <a:t/>
            </a:r>
            <a:br>
              <a:rPr lang="en-US" dirty="0"/>
            </a:br>
            <a:endParaRPr lang="en-US" dirty="0"/>
          </a:p>
        </p:txBody>
      </p:sp>
      <p:pic>
        <p:nvPicPr>
          <p:cNvPr id="4" name="Picture 3"/>
          <p:cNvPicPr/>
          <p:nvPr/>
        </p:nvPicPr>
        <p:blipFill rotWithShape="1">
          <a:blip r:embed="rId3"/>
          <a:srcRect l="45928" t="24947" r="36690" b="26857"/>
          <a:stretch/>
        </p:blipFill>
        <p:spPr bwMode="auto">
          <a:xfrm>
            <a:off x="6041781" y="567225"/>
            <a:ext cx="3467100" cy="54070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20861019"/>
      </p:ext>
    </p:extLst>
  </p:cSld>
  <p:clrMapOvr>
    <a:masterClrMapping/>
  </p:clrMapOvr>
  <p:transition spd="slow">
    <p:cover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571501"/>
            <a:ext cx="8596668" cy="5469862"/>
          </a:xfrm>
        </p:spPr>
        <p:txBody>
          <a:bodyPr/>
          <a:lstStyle/>
          <a:p>
            <a:pPr algn="just"/>
            <a:r>
              <a:rPr lang="en-US" sz="2400" dirty="0"/>
              <a:t>If the body is in extremely hot conditions and decomposition begins, </a:t>
            </a:r>
            <a:r>
              <a:rPr lang="en-US" sz="2400" dirty="0" smtClean="0"/>
              <a:t>rigor </a:t>
            </a:r>
            <a:r>
              <a:rPr lang="en-US" sz="2400" dirty="0"/>
              <a:t>may disappear as soon as several hours after death. </a:t>
            </a:r>
            <a:endParaRPr lang="sr-Latn-RS" sz="2400" dirty="0" smtClean="0"/>
          </a:p>
          <a:p>
            <a:pPr algn="just"/>
            <a:r>
              <a:rPr lang="en-US" sz="2400" dirty="0" smtClean="0"/>
              <a:t>It </a:t>
            </a:r>
            <a:r>
              <a:rPr lang="en-US" sz="2400" dirty="0"/>
              <a:t>may also disappear very rapidly in the presence of widespread bacterial infection or sepsis where putrefaction begins early.</a:t>
            </a:r>
          </a:p>
          <a:p>
            <a:pPr algn="just"/>
            <a:r>
              <a:rPr lang="en-US" sz="2400" dirty="0"/>
              <a:t>The appearance of rigor mortis is very rapid and intensive in the presence of high fever, convulsions or extreme muscle activity in the period prior to death. </a:t>
            </a:r>
            <a:endParaRPr lang="sr-Latn-RS" sz="2400" dirty="0" smtClean="0"/>
          </a:p>
          <a:p>
            <a:pPr algn="just"/>
            <a:r>
              <a:rPr lang="en-US" sz="2400" dirty="0" smtClean="0"/>
              <a:t>All </a:t>
            </a:r>
            <a:r>
              <a:rPr lang="en-US" sz="2400" dirty="0"/>
              <a:t>of these processes tend to diminish the residual oxygen available in the tissues, and they are accompanied by accumulation of lactic acid in the living person. </a:t>
            </a:r>
            <a:r>
              <a:rPr lang="en-US" dirty="0"/>
              <a:t/>
            </a:r>
            <a:br>
              <a:rPr lang="en-US" dirty="0"/>
            </a:br>
            <a:endParaRPr lang="en-US" dirty="0"/>
          </a:p>
        </p:txBody>
      </p:sp>
    </p:spTree>
    <p:extLst>
      <p:ext uri="{BB962C8B-B14F-4D97-AF65-F5344CB8AC3E}">
        <p14:creationId xmlns:p14="http://schemas.microsoft.com/office/powerpoint/2010/main" val="1955907475"/>
      </p:ext>
    </p:extLst>
  </p:cSld>
  <p:clrMapOvr>
    <a:masterClrMapping/>
  </p:clrMapOvr>
  <p:transition spd="slow">
    <p:cover dir="ru"/>
  </p:transition>
  <p:timing>
    <p:tnLst>
      <p:par>
        <p:cTn id="1" dur="indefinite" restart="never" nodeType="tmRoot"/>
      </p:par>
    </p:tnLst>
  </p:timing>
</p:sld>
</file>

<file path=ppt/theme/theme1.xml><?xml version="1.0" encoding="utf-8"?>
<a:theme xmlns:a="http://schemas.openxmlformats.org/drawingml/2006/main" name="Face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321</TotalTime>
  <Words>5006</Words>
  <Application>Microsoft Office PowerPoint</Application>
  <PresentationFormat>Widescreen</PresentationFormat>
  <Paragraphs>177</Paragraphs>
  <Slides>61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Arial</vt:lpstr>
      <vt:lpstr>Calibri</vt:lpstr>
      <vt:lpstr>Cambria</vt:lpstr>
      <vt:lpstr>Trebuchet MS</vt:lpstr>
      <vt:lpstr>Tw Cen MT</vt:lpstr>
      <vt:lpstr>Wingdings 3</vt:lpstr>
      <vt:lpstr>Facet</vt:lpstr>
      <vt:lpstr>Thanatology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Korisnik</dc:creator>
  <cp:lastModifiedBy>Korisnik</cp:lastModifiedBy>
  <cp:revision>27</cp:revision>
  <dcterms:created xsi:type="dcterms:W3CDTF">2024-01-11T08:01:21Z</dcterms:created>
  <dcterms:modified xsi:type="dcterms:W3CDTF">2024-01-16T10:50:41Z</dcterms:modified>
</cp:coreProperties>
</file>